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88" r:id="rId1"/>
  </p:sldMasterIdLst>
  <p:sldIdLst>
    <p:sldId id="266" r:id="rId2"/>
    <p:sldId id="257" r:id="rId3"/>
    <p:sldId id="258" r:id="rId4"/>
    <p:sldId id="259" r:id="rId5"/>
    <p:sldId id="260" r:id="rId6"/>
    <p:sldId id="261" r:id="rId7"/>
    <p:sldId id="262" r:id="rId8"/>
    <p:sldId id="263" r:id="rId9"/>
    <p:sldId id="264" r:id="rId10"/>
    <p:sldId id="265"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0065BE-0657-4A47-90AD-C21C55E16B19}" type="datetime4">
              <a:rPr lang="en-US" smtClean="0"/>
              <a:pPr/>
              <a:t>April 11,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6C3AA4-67BE-44F7-809A-3582401494AF}" type="datetime4">
              <a:rPr lang="en-US" smtClean="0"/>
              <a:pPr/>
              <a:t>April 11,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172EEB-1769-4776-AD69-E7C1260563EB}" type="datetime4">
              <a:rPr lang="en-US" smtClean="0"/>
              <a:pPr/>
              <a:t>April 11,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7BB8AF-C16A-4836-A92D-61834B5F0BA5}" type="datetime4">
              <a:rPr lang="en-US" smtClean="0"/>
              <a:pPr/>
              <a:t>April 11,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April 11,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3A18F4-33C3-445B-924C-31108C51719C}" type="datetime4">
              <a:rPr lang="en-US" smtClean="0"/>
              <a:pPr/>
              <a:t>April 11,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F7543A-E259-478F-9E0D-57BA40E442B7}" type="datetime4">
              <a:rPr lang="en-US" smtClean="0"/>
              <a:pPr/>
              <a:t>April 11, 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FB012D-77A1-44B0-BB26-329BA1EE55C9}" type="datetime4">
              <a:rPr lang="en-US" smtClean="0"/>
              <a:pPr/>
              <a:t>April 11, 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April 11, 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7EAB0C-2220-4D0E-A0DD-DB7FA0F742F4}" type="datetime4">
              <a:rPr lang="en-US" smtClean="0"/>
              <a:pPr/>
              <a:t>April 11, 2015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April 11,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62B1B13E-D5AF-485E-81A1-82A140076526}" type="datetime4">
              <a:rPr lang="en-US" smtClean="0"/>
              <a:pPr/>
              <a:t>April 11, 2015</a:t>
            </a:fld>
            <a:endParaRPr lang="en-US" dirty="0"/>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2754ED01-E2A0-4C1E-8E21-014B9904157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ftr="0" dt="0"/>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590800"/>
            <a:ext cx="6400800" cy="838200"/>
          </a:xfrm>
        </p:spPr>
        <p:txBody>
          <a:bodyPr>
            <a:normAutofit/>
          </a:bodyPr>
          <a:lstStyle/>
          <a:p>
            <a:pPr algn="ctr"/>
            <a:r>
              <a:rPr lang="fa-IR" b="1" spc="0" dirty="0" smtClean="0">
                <a:solidFill>
                  <a:schemeClr val="bg2">
                    <a:lumMod val="10000"/>
                  </a:schemeClr>
                </a:solidFill>
              </a:rPr>
              <a:t>شمارنده ها واعداد اول</a:t>
            </a:r>
            <a:endParaRPr lang="en-US" b="1" spc="0" dirty="0">
              <a:solidFill>
                <a:schemeClr val="bg2">
                  <a:lumMod val="10000"/>
                </a:schemeClr>
              </a:solidFill>
            </a:endParaRPr>
          </a:p>
        </p:txBody>
      </p:sp>
      <p:sp>
        <p:nvSpPr>
          <p:cNvPr id="3" name="Subtitle 2"/>
          <p:cNvSpPr>
            <a:spLocks noGrp="1"/>
          </p:cNvSpPr>
          <p:nvPr>
            <p:ph type="subTitle" idx="1"/>
          </p:nvPr>
        </p:nvSpPr>
        <p:spPr>
          <a:xfrm>
            <a:off x="1447800" y="4114800"/>
            <a:ext cx="6400800" cy="762000"/>
          </a:xfrm>
        </p:spPr>
        <p:txBody>
          <a:bodyPr>
            <a:normAutofit/>
          </a:bodyPr>
          <a:lstStyle/>
          <a:p>
            <a:pPr algn="ctr"/>
            <a:r>
              <a:rPr lang="fa-IR" b="1" dirty="0" smtClean="0">
                <a:solidFill>
                  <a:schemeClr val="accent6">
                    <a:lumMod val="50000"/>
                  </a:schemeClr>
                </a:solidFill>
              </a:rPr>
              <a:t>کاری از شمیم سحرخیز و کیمیا آشیانی</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85800"/>
            <a:ext cx="6400800" cy="1295401"/>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89064567"/>
      </p:ext>
    </p:extLst>
  </p:cSld>
  <p:clrMapOvr>
    <a:masterClrMapping/>
  </p:clrMapOvr>
  <mc:AlternateContent xmlns:mc="http://schemas.openxmlformats.org/markup-compatibility/2006">
    <mc:Choice xmlns:p14="http://schemas.microsoft.com/office/powerpoint/2010/main" Requires="p14">
      <p:transition spd="slow" p14:dur="1400">
        <p14:ripple/>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12"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10</a:t>
            </a:fld>
            <a:endParaRPr lang="en-US"/>
          </a:p>
        </p:txBody>
      </p:sp>
      <p:sp>
        <p:nvSpPr>
          <p:cNvPr id="5" name="TextBox 4"/>
          <p:cNvSpPr txBox="1"/>
          <p:nvPr/>
        </p:nvSpPr>
        <p:spPr>
          <a:xfrm>
            <a:off x="1295400" y="304800"/>
            <a:ext cx="7239000" cy="369332"/>
          </a:xfrm>
          <a:prstGeom prst="rect">
            <a:avLst/>
          </a:prstGeom>
          <a:noFill/>
        </p:spPr>
        <p:txBody>
          <a:bodyPr wrap="square" rtlCol="0">
            <a:spAutoFit/>
          </a:bodyPr>
          <a:lstStyle/>
          <a:p>
            <a:pPr algn="r"/>
            <a:r>
              <a:rPr lang="fa-IR" dirty="0" smtClean="0"/>
              <a:t>روش دوم : استفاده از تجزیه اعداد به عدد های اول( عامل های اول)</a:t>
            </a:r>
            <a:endParaRPr lang="en-US" dirty="0"/>
          </a:p>
        </p:txBody>
      </p:sp>
      <p:sp>
        <p:nvSpPr>
          <p:cNvPr id="6" name="TextBox 5"/>
          <p:cNvSpPr txBox="1"/>
          <p:nvPr/>
        </p:nvSpPr>
        <p:spPr>
          <a:xfrm>
            <a:off x="477982" y="674132"/>
            <a:ext cx="7848600" cy="369332"/>
          </a:xfrm>
          <a:prstGeom prst="rect">
            <a:avLst/>
          </a:prstGeom>
          <a:noFill/>
        </p:spPr>
        <p:txBody>
          <a:bodyPr wrap="square" rtlCol="0">
            <a:spAutoFit/>
          </a:bodyPr>
          <a:lstStyle/>
          <a:p>
            <a:pPr algn="r"/>
            <a:r>
              <a:rPr lang="fa-IR" dirty="0" smtClean="0"/>
              <a:t>ک.م.م دو عدد 24 و 36 را با استفاده از تجزیه به عامل های اول حساب کنید .</a:t>
            </a:r>
            <a:endParaRPr lang="en-US" dirty="0"/>
          </a:p>
        </p:txBody>
      </p:sp>
      <p:sp>
        <p:nvSpPr>
          <p:cNvPr id="8" name="TextBox 7"/>
          <p:cNvSpPr txBox="1"/>
          <p:nvPr/>
        </p:nvSpPr>
        <p:spPr>
          <a:xfrm>
            <a:off x="2133600" y="1295400"/>
            <a:ext cx="457200" cy="369332"/>
          </a:xfrm>
          <a:prstGeom prst="rect">
            <a:avLst/>
          </a:prstGeom>
          <a:noFill/>
        </p:spPr>
        <p:txBody>
          <a:bodyPr wrap="square" rtlCol="0">
            <a:spAutoFit/>
          </a:bodyPr>
          <a:lstStyle/>
          <a:p>
            <a:r>
              <a:rPr lang="fa-IR" dirty="0" smtClean="0"/>
              <a:t>24</a:t>
            </a:r>
            <a:endParaRPr lang="en-US" dirty="0"/>
          </a:p>
        </p:txBody>
      </p:sp>
      <p:cxnSp>
        <p:nvCxnSpPr>
          <p:cNvPr id="10" name="Straight Connector 9"/>
          <p:cNvCxnSpPr/>
          <p:nvPr/>
        </p:nvCxnSpPr>
        <p:spPr>
          <a:xfrm flipH="1">
            <a:off x="1905000" y="1664732"/>
            <a:ext cx="457200" cy="6974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8" idx="2"/>
          </p:cNvCxnSpPr>
          <p:nvPr/>
        </p:nvCxnSpPr>
        <p:spPr>
          <a:xfrm>
            <a:off x="2362200" y="1664732"/>
            <a:ext cx="457200" cy="697468"/>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752600" y="2362200"/>
            <a:ext cx="381000" cy="369332"/>
          </a:xfrm>
          <a:prstGeom prst="rect">
            <a:avLst/>
          </a:prstGeom>
          <a:noFill/>
        </p:spPr>
        <p:txBody>
          <a:bodyPr wrap="square" rtlCol="0">
            <a:spAutoFit/>
          </a:bodyPr>
          <a:lstStyle/>
          <a:p>
            <a:r>
              <a:rPr lang="fa-IR" dirty="0" smtClean="0"/>
              <a:t>4</a:t>
            </a:r>
            <a:endParaRPr lang="en-US" dirty="0"/>
          </a:p>
        </p:txBody>
      </p:sp>
      <p:sp>
        <p:nvSpPr>
          <p:cNvPr id="14" name="TextBox 13"/>
          <p:cNvSpPr txBox="1"/>
          <p:nvPr/>
        </p:nvSpPr>
        <p:spPr>
          <a:xfrm>
            <a:off x="2757055" y="2362200"/>
            <a:ext cx="457200" cy="369332"/>
          </a:xfrm>
          <a:prstGeom prst="rect">
            <a:avLst/>
          </a:prstGeom>
          <a:noFill/>
        </p:spPr>
        <p:txBody>
          <a:bodyPr wrap="square" rtlCol="0">
            <a:spAutoFit/>
          </a:bodyPr>
          <a:lstStyle/>
          <a:p>
            <a:r>
              <a:rPr lang="fa-IR" dirty="0" smtClean="0"/>
              <a:t>6</a:t>
            </a:r>
            <a:endParaRPr lang="en-US" dirty="0"/>
          </a:p>
        </p:txBody>
      </p:sp>
      <p:cxnSp>
        <p:nvCxnSpPr>
          <p:cNvPr id="16" name="Straight Connector 15"/>
          <p:cNvCxnSpPr/>
          <p:nvPr/>
        </p:nvCxnSpPr>
        <p:spPr>
          <a:xfrm flipH="1">
            <a:off x="1295400" y="2731532"/>
            <a:ext cx="457200" cy="5450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828800" y="2731532"/>
            <a:ext cx="304800" cy="54506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514600" y="2731532"/>
            <a:ext cx="304800" cy="54506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14" idx="2"/>
          </p:cNvCxnSpPr>
          <p:nvPr/>
        </p:nvCxnSpPr>
        <p:spPr>
          <a:xfrm>
            <a:off x="2985655" y="2731532"/>
            <a:ext cx="367145" cy="545068"/>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905000" y="3276600"/>
            <a:ext cx="457200" cy="369332"/>
          </a:xfrm>
          <a:prstGeom prst="rect">
            <a:avLst/>
          </a:prstGeom>
          <a:noFill/>
        </p:spPr>
        <p:txBody>
          <a:bodyPr wrap="square" rtlCol="0">
            <a:spAutoFit/>
          </a:bodyPr>
          <a:lstStyle/>
          <a:p>
            <a:r>
              <a:rPr lang="fa-IR" dirty="0" smtClean="0"/>
              <a:t>2</a:t>
            </a:r>
            <a:endParaRPr lang="en-US" dirty="0"/>
          </a:p>
        </p:txBody>
      </p:sp>
      <p:sp>
        <p:nvSpPr>
          <p:cNvPr id="25" name="TextBox 24"/>
          <p:cNvSpPr txBox="1"/>
          <p:nvPr/>
        </p:nvSpPr>
        <p:spPr>
          <a:xfrm>
            <a:off x="1143000" y="3200400"/>
            <a:ext cx="457200" cy="369332"/>
          </a:xfrm>
          <a:prstGeom prst="rect">
            <a:avLst/>
          </a:prstGeom>
          <a:noFill/>
        </p:spPr>
        <p:txBody>
          <a:bodyPr wrap="square" rtlCol="0">
            <a:spAutoFit/>
          </a:bodyPr>
          <a:lstStyle/>
          <a:p>
            <a:r>
              <a:rPr lang="fa-IR" dirty="0" smtClean="0"/>
              <a:t>2</a:t>
            </a:r>
            <a:endParaRPr lang="en-US" dirty="0"/>
          </a:p>
        </p:txBody>
      </p:sp>
      <p:sp>
        <p:nvSpPr>
          <p:cNvPr id="26" name="TextBox 25"/>
          <p:cNvSpPr txBox="1"/>
          <p:nvPr/>
        </p:nvSpPr>
        <p:spPr>
          <a:xfrm>
            <a:off x="2348345" y="3276600"/>
            <a:ext cx="318655" cy="369332"/>
          </a:xfrm>
          <a:prstGeom prst="rect">
            <a:avLst/>
          </a:prstGeom>
          <a:noFill/>
        </p:spPr>
        <p:txBody>
          <a:bodyPr wrap="square" rtlCol="0">
            <a:spAutoFit/>
          </a:bodyPr>
          <a:lstStyle/>
          <a:p>
            <a:r>
              <a:rPr lang="fa-IR" dirty="0" smtClean="0"/>
              <a:t>2</a:t>
            </a:r>
            <a:endParaRPr lang="en-US" dirty="0"/>
          </a:p>
        </p:txBody>
      </p:sp>
      <p:sp>
        <p:nvSpPr>
          <p:cNvPr id="27" name="TextBox 26"/>
          <p:cNvSpPr txBox="1"/>
          <p:nvPr/>
        </p:nvSpPr>
        <p:spPr>
          <a:xfrm>
            <a:off x="3214255" y="3276600"/>
            <a:ext cx="367145" cy="369332"/>
          </a:xfrm>
          <a:prstGeom prst="rect">
            <a:avLst/>
          </a:prstGeom>
          <a:noFill/>
        </p:spPr>
        <p:txBody>
          <a:bodyPr wrap="square" rtlCol="0">
            <a:spAutoFit/>
          </a:bodyPr>
          <a:lstStyle/>
          <a:p>
            <a:r>
              <a:rPr lang="fa-IR" dirty="0" smtClean="0"/>
              <a:t>3</a:t>
            </a:r>
            <a:endParaRPr lang="en-US" dirty="0"/>
          </a:p>
        </p:txBody>
      </p:sp>
      <p:sp>
        <p:nvSpPr>
          <p:cNvPr id="28" name="TextBox 27"/>
          <p:cNvSpPr txBox="1"/>
          <p:nvPr/>
        </p:nvSpPr>
        <p:spPr>
          <a:xfrm>
            <a:off x="6248400" y="1295400"/>
            <a:ext cx="457200" cy="369332"/>
          </a:xfrm>
          <a:prstGeom prst="rect">
            <a:avLst/>
          </a:prstGeom>
          <a:noFill/>
        </p:spPr>
        <p:txBody>
          <a:bodyPr wrap="square" rtlCol="0">
            <a:spAutoFit/>
          </a:bodyPr>
          <a:lstStyle/>
          <a:p>
            <a:r>
              <a:rPr lang="fa-IR" dirty="0" smtClean="0"/>
              <a:t>36</a:t>
            </a:r>
            <a:endParaRPr lang="en-US" dirty="0"/>
          </a:p>
        </p:txBody>
      </p:sp>
      <p:cxnSp>
        <p:nvCxnSpPr>
          <p:cNvPr id="30" name="Straight Connector 29"/>
          <p:cNvCxnSpPr/>
          <p:nvPr/>
        </p:nvCxnSpPr>
        <p:spPr>
          <a:xfrm flipH="1">
            <a:off x="6096000" y="1664732"/>
            <a:ext cx="381000" cy="46886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6477000" y="1664732"/>
            <a:ext cx="457200" cy="468868"/>
          </a:xfrm>
          <a:prstGeom prst="line">
            <a:avLst/>
          </a:prstGeom>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867400" y="2133600"/>
            <a:ext cx="381000" cy="369332"/>
          </a:xfrm>
          <a:prstGeom prst="rect">
            <a:avLst/>
          </a:prstGeom>
          <a:noFill/>
        </p:spPr>
        <p:txBody>
          <a:bodyPr wrap="square" rtlCol="0">
            <a:spAutoFit/>
          </a:bodyPr>
          <a:lstStyle/>
          <a:p>
            <a:r>
              <a:rPr lang="fa-IR" dirty="0" smtClean="0"/>
              <a:t>6</a:t>
            </a:r>
            <a:endParaRPr lang="en-US" dirty="0"/>
          </a:p>
        </p:txBody>
      </p:sp>
      <p:sp>
        <p:nvSpPr>
          <p:cNvPr id="34" name="TextBox 33"/>
          <p:cNvSpPr txBox="1"/>
          <p:nvPr/>
        </p:nvSpPr>
        <p:spPr>
          <a:xfrm>
            <a:off x="6913419" y="2133600"/>
            <a:ext cx="457200" cy="369332"/>
          </a:xfrm>
          <a:prstGeom prst="rect">
            <a:avLst/>
          </a:prstGeom>
          <a:noFill/>
        </p:spPr>
        <p:txBody>
          <a:bodyPr wrap="square" rtlCol="0">
            <a:spAutoFit/>
          </a:bodyPr>
          <a:lstStyle/>
          <a:p>
            <a:r>
              <a:rPr lang="fa-IR" dirty="0" smtClean="0"/>
              <a:t>6</a:t>
            </a:r>
            <a:endParaRPr lang="en-US" dirty="0"/>
          </a:p>
        </p:txBody>
      </p:sp>
      <p:cxnSp>
        <p:nvCxnSpPr>
          <p:cNvPr id="36" name="Straight Connector 35"/>
          <p:cNvCxnSpPr>
            <a:endCxn id="45" idx="0"/>
          </p:cNvCxnSpPr>
          <p:nvPr/>
        </p:nvCxnSpPr>
        <p:spPr>
          <a:xfrm flipH="1">
            <a:off x="5612823" y="2461368"/>
            <a:ext cx="254577" cy="554366"/>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5981700" y="2447422"/>
            <a:ext cx="304800" cy="556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6684818" y="2447422"/>
            <a:ext cx="304800" cy="510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7135092" y="2481419"/>
            <a:ext cx="401781" cy="488649"/>
          </a:xfrm>
          <a:prstGeom prst="line">
            <a:avLst/>
          </a:prstGeom>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441373" y="3015734"/>
            <a:ext cx="342900" cy="369332"/>
          </a:xfrm>
          <a:prstGeom prst="rect">
            <a:avLst/>
          </a:prstGeom>
          <a:noFill/>
        </p:spPr>
        <p:txBody>
          <a:bodyPr wrap="square" rtlCol="0">
            <a:spAutoFit/>
          </a:bodyPr>
          <a:lstStyle/>
          <a:p>
            <a:r>
              <a:rPr lang="fa-IR" dirty="0" smtClean="0"/>
              <a:t>2</a:t>
            </a:r>
            <a:endParaRPr lang="en-US" dirty="0"/>
          </a:p>
        </p:txBody>
      </p:sp>
      <p:sp>
        <p:nvSpPr>
          <p:cNvPr id="46" name="TextBox 45"/>
          <p:cNvSpPr txBox="1"/>
          <p:nvPr/>
        </p:nvSpPr>
        <p:spPr>
          <a:xfrm>
            <a:off x="6057900" y="3004066"/>
            <a:ext cx="419100" cy="381000"/>
          </a:xfrm>
          <a:prstGeom prst="rect">
            <a:avLst/>
          </a:prstGeom>
          <a:noFill/>
        </p:spPr>
        <p:txBody>
          <a:bodyPr wrap="square" rtlCol="0">
            <a:spAutoFit/>
          </a:bodyPr>
          <a:lstStyle/>
          <a:p>
            <a:r>
              <a:rPr lang="fa-IR" dirty="0" smtClean="0"/>
              <a:t>3</a:t>
            </a:r>
            <a:endParaRPr lang="en-US" dirty="0"/>
          </a:p>
        </p:txBody>
      </p:sp>
      <p:sp>
        <p:nvSpPr>
          <p:cNvPr id="47" name="TextBox 46"/>
          <p:cNvSpPr txBox="1"/>
          <p:nvPr/>
        </p:nvSpPr>
        <p:spPr>
          <a:xfrm>
            <a:off x="6684818" y="3004066"/>
            <a:ext cx="249382" cy="381000"/>
          </a:xfrm>
          <a:prstGeom prst="rect">
            <a:avLst/>
          </a:prstGeom>
          <a:noFill/>
        </p:spPr>
        <p:txBody>
          <a:bodyPr wrap="square" rtlCol="0">
            <a:spAutoFit/>
          </a:bodyPr>
          <a:lstStyle/>
          <a:p>
            <a:r>
              <a:rPr lang="fa-IR" dirty="0" smtClean="0"/>
              <a:t>2</a:t>
            </a:r>
            <a:endParaRPr lang="en-US" dirty="0"/>
          </a:p>
        </p:txBody>
      </p:sp>
      <p:sp>
        <p:nvSpPr>
          <p:cNvPr id="48" name="TextBox 47"/>
          <p:cNvSpPr txBox="1"/>
          <p:nvPr/>
        </p:nvSpPr>
        <p:spPr>
          <a:xfrm>
            <a:off x="7335982" y="3004066"/>
            <a:ext cx="360218" cy="369332"/>
          </a:xfrm>
          <a:prstGeom prst="rect">
            <a:avLst/>
          </a:prstGeom>
          <a:noFill/>
        </p:spPr>
        <p:txBody>
          <a:bodyPr wrap="square" rtlCol="0">
            <a:spAutoFit/>
          </a:bodyPr>
          <a:lstStyle/>
          <a:p>
            <a:r>
              <a:rPr lang="fa-IR" dirty="0" smtClean="0"/>
              <a:t>3</a:t>
            </a:r>
            <a:endParaRPr lang="en-US" dirty="0"/>
          </a:p>
        </p:txBody>
      </p:sp>
      <p:sp>
        <p:nvSpPr>
          <p:cNvPr id="51" name="TextBox 50"/>
          <p:cNvSpPr txBox="1"/>
          <p:nvPr/>
        </p:nvSpPr>
        <p:spPr>
          <a:xfrm>
            <a:off x="529936" y="4905813"/>
            <a:ext cx="7848600" cy="1754326"/>
          </a:xfrm>
          <a:prstGeom prst="rect">
            <a:avLst/>
          </a:prstGeom>
          <a:noFill/>
        </p:spPr>
        <p:txBody>
          <a:bodyPr wrap="square" rtlCol="0">
            <a:spAutoFit/>
          </a:bodyPr>
          <a:lstStyle/>
          <a:p>
            <a:pPr algn="r" rtl="1"/>
            <a:r>
              <a:rPr lang="fa-IR" b="1" dirty="0" smtClean="0"/>
              <a:t>برای محاسبه ک.م.م دو عدد با استفاده از تجزیه دو عدد به عامل های اول بیش ترین تعداد عامل ها(اعداد اول) چه مشترک و چه غیر مشترک را زا هر عدد انتخاب کرده و در هم ضرب میکنیم. در مثال بالا چون تعداد عامل های 2 در عدد 24 از 36 بیشتر بود بنابر این برای ک.م.م تعداد عامل های 2 را از 24 انتخاب کردیم و چون تعداد عامل های 3 در 36 بیش تر از 24 بود برای ک.م.م تعداد عامل های 3 را از  36 انتخاب کردیم.</a:t>
            </a:r>
            <a:endParaRPr lang="en-US" b="1" dirty="0"/>
          </a:p>
        </p:txBody>
      </p:sp>
      <p:sp>
        <p:nvSpPr>
          <p:cNvPr id="52" name="TextBox 51"/>
          <p:cNvSpPr txBox="1"/>
          <p:nvPr/>
        </p:nvSpPr>
        <p:spPr>
          <a:xfrm>
            <a:off x="1066800" y="3645932"/>
            <a:ext cx="2514600" cy="369332"/>
          </a:xfrm>
          <a:prstGeom prst="rect">
            <a:avLst/>
          </a:prstGeom>
          <a:noFill/>
        </p:spPr>
        <p:txBody>
          <a:bodyPr wrap="square" rtlCol="0">
            <a:spAutoFit/>
          </a:bodyPr>
          <a:lstStyle/>
          <a:p>
            <a:pPr rtl="1"/>
            <a:r>
              <a:rPr lang="en-US" dirty="0" smtClean="0"/>
              <a:t>24=2*2*2*3</a:t>
            </a:r>
            <a:endParaRPr lang="en-US" dirty="0"/>
          </a:p>
        </p:txBody>
      </p:sp>
      <p:sp>
        <p:nvSpPr>
          <p:cNvPr id="53" name="TextBox 52"/>
          <p:cNvSpPr txBox="1"/>
          <p:nvPr/>
        </p:nvSpPr>
        <p:spPr>
          <a:xfrm>
            <a:off x="5334000" y="3645932"/>
            <a:ext cx="2514600" cy="369332"/>
          </a:xfrm>
          <a:prstGeom prst="rect">
            <a:avLst/>
          </a:prstGeom>
          <a:noFill/>
        </p:spPr>
        <p:txBody>
          <a:bodyPr wrap="square" rtlCol="0">
            <a:spAutoFit/>
          </a:bodyPr>
          <a:lstStyle/>
          <a:p>
            <a:r>
              <a:rPr lang="en-US" dirty="0" smtClean="0"/>
              <a:t>36=2*2*3*3</a:t>
            </a:r>
            <a:endParaRPr lang="en-US" dirty="0"/>
          </a:p>
        </p:txBody>
      </p:sp>
      <p:sp>
        <p:nvSpPr>
          <p:cNvPr id="54" name="TextBox 53"/>
          <p:cNvSpPr txBox="1"/>
          <p:nvPr/>
        </p:nvSpPr>
        <p:spPr>
          <a:xfrm>
            <a:off x="2680854" y="4197927"/>
            <a:ext cx="4003964" cy="707886"/>
          </a:xfrm>
          <a:prstGeom prst="rect">
            <a:avLst/>
          </a:prstGeom>
          <a:noFill/>
        </p:spPr>
        <p:txBody>
          <a:bodyPr wrap="square" rtlCol="0">
            <a:spAutoFit/>
          </a:bodyPr>
          <a:lstStyle/>
          <a:p>
            <a:r>
              <a:rPr lang="en-US" sz="2000" b="1" dirty="0" smtClean="0">
                <a:solidFill>
                  <a:schemeClr val="accent5">
                    <a:lumMod val="75000"/>
                  </a:schemeClr>
                </a:solidFill>
              </a:rPr>
              <a:t>[36,24]=2*2*2*3*3=72</a:t>
            </a:r>
          </a:p>
          <a:p>
            <a:pPr algn="ctr"/>
            <a:r>
              <a:rPr lang="en-US" sz="2000" b="1" dirty="0" smtClean="0">
                <a:solidFill>
                  <a:schemeClr val="accent5">
                    <a:lumMod val="75000"/>
                  </a:schemeClr>
                </a:solidFill>
              </a:rPr>
              <a:t>[36,24]=72</a:t>
            </a:r>
            <a:endParaRPr lang="en-US" sz="2000" b="1" dirty="0">
              <a:solidFill>
                <a:schemeClr val="accent5">
                  <a:lumMod val="75000"/>
                </a:schemeClr>
              </a:solidFill>
            </a:endParaRPr>
          </a:p>
        </p:txBody>
      </p:sp>
    </p:spTree>
    <p:extLst>
      <p:ext uri="{BB962C8B-B14F-4D97-AF65-F5344CB8AC3E}">
        <p14:creationId xmlns:p14="http://schemas.microsoft.com/office/powerpoint/2010/main" val="367539979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1000"/>
                                        <p:tgtEl>
                                          <p:spTgt spid="14"/>
                                        </p:tgtEl>
                                      </p:cBhvr>
                                    </p:animEffect>
                                    <p:anim calcmode="lin" valueType="num">
                                      <p:cBhvr>
                                        <p:cTn id="22" dur="1000" fill="hold"/>
                                        <p:tgtEl>
                                          <p:spTgt spid="14"/>
                                        </p:tgtEl>
                                        <p:attrNameLst>
                                          <p:attrName>ppt_x</p:attrName>
                                        </p:attrNameLst>
                                      </p:cBhvr>
                                      <p:tavLst>
                                        <p:tav tm="0">
                                          <p:val>
                                            <p:strVal val="#ppt_x"/>
                                          </p:val>
                                        </p:tav>
                                        <p:tav tm="100000">
                                          <p:val>
                                            <p:strVal val="#ppt_x"/>
                                          </p:val>
                                        </p:tav>
                                      </p:tavLst>
                                    </p:anim>
                                    <p:anim calcmode="lin" valueType="num">
                                      <p:cBhvr>
                                        <p:cTn id="2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fade">
                                      <p:cBhvr>
                                        <p:cTn id="28" dur="1000"/>
                                        <p:tgtEl>
                                          <p:spTgt spid="25"/>
                                        </p:tgtEl>
                                      </p:cBhvr>
                                    </p:animEffect>
                                    <p:anim calcmode="lin" valueType="num">
                                      <p:cBhvr>
                                        <p:cTn id="29" dur="1000" fill="hold"/>
                                        <p:tgtEl>
                                          <p:spTgt spid="25"/>
                                        </p:tgtEl>
                                        <p:attrNameLst>
                                          <p:attrName>ppt_x</p:attrName>
                                        </p:attrNameLst>
                                      </p:cBhvr>
                                      <p:tavLst>
                                        <p:tav tm="0">
                                          <p:val>
                                            <p:strVal val="#ppt_x"/>
                                          </p:val>
                                        </p:tav>
                                        <p:tav tm="100000">
                                          <p:val>
                                            <p:strVal val="#ppt_x"/>
                                          </p:val>
                                        </p:tav>
                                      </p:tavLst>
                                    </p:anim>
                                    <p:anim calcmode="lin" valueType="num">
                                      <p:cBhvr>
                                        <p:cTn id="30"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1000"/>
                                        <p:tgtEl>
                                          <p:spTgt spid="24"/>
                                        </p:tgtEl>
                                      </p:cBhvr>
                                    </p:animEffect>
                                    <p:anim calcmode="lin" valueType="num">
                                      <p:cBhvr>
                                        <p:cTn id="36" dur="1000" fill="hold"/>
                                        <p:tgtEl>
                                          <p:spTgt spid="24"/>
                                        </p:tgtEl>
                                        <p:attrNameLst>
                                          <p:attrName>ppt_x</p:attrName>
                                        </p:attrNameLst>
                                      </p:cBhvr>
                                      <p:tavLst>
                                        <p:tav tm="0">
                                          <p:val>
                                            <p:strVal val="#ppt_x"/>
                                          </p:val>
                                        </p:tav>
                                        <p:tav tm="100000">
                                          <p:val>
                                            <p:strVal val="#ppt_x"/>
                                          </p:val>
                                        </p:tav>
                                      </p:tavLst>
                                    </p:anim>
                                    <p:anim calcmode="lin" valueType="num">
                                      <p:cBhvr>
                                        <p:cTn id="37"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1000"/>
                                        <p:tgtEl>
                                          <p:spTgt spid="26"/>
                                        </p:tgtEl>
                                      </p:cBhvr>
                                    </p:animEffect>
                                    <p:anim calcmode="lin" valueType="num">
                                      <p:cBhvr>
                                        <p:cTn id="43" dur="1000" fill="hold"/>
                                        <p:tgtEl>
                                          <p:spTgt spid="26"/>
                                        </p:tgtEl>
                                        <p:attrNameLst>
                                          <p:attrName>ppt_x</p:attrName>
                                        </p:attrNameLst>
                                      </p:cBhvr>
                                      <p:tavLst>
                                        <p:tav tm="0">
                                          <p:val>
                                            <p:strVal val="#ppt_x"/>
                                          </p:val>
                                        </p:tav>
                                        <p:tav tm="100000">
                                          <p:val>
                                            <p:strVal val="#ppt_x"/>
                                          </p:val>
                                        </p:tav>
                                      </p:tavLst>
                                    </p:anim>
                                    <p:anim calcmode="lin" valueType="num">
                                      <p:cBhvr>
                                        <p:cTn id="4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fade">
                                      <p:cBhvr>
                                        <p:cTn id="49" dur="1000"/>
                                        <p:tgtEl>
                                          <p:spTgt spid="27"/>
                                        </p:tgtEl>
                                      </p:cBhvr>
                                    </p:animEffect>
                                    <p:anim calcmode="lin" valueType="num">
                                      <p:cBhvr>
                                        <p:cTn id="50" dur="1000" fill="hold"/>
                                        <p:tgtEl>
                                          <p:spTgt spid="27"/>
                                        </p:tgtEl>
                                        <p:attrNameLst>
                                          <p:attrName>ppt_x</p:attrName>
                                        </p:attrNameLst>
                                      </p:cBhvr>
                                      <p:tavLst>
                                        <p:tav tm="0">
                                          <p:val>
                                            <p:strVal val="#ppt_x"/>
                                          </p:val>
                                        </p:tav>
                                        <p:tav tm="100000">
                                          <p:val>
                                            <p:strVal val="#ppt_x"/>
                                          </p:val>
                                        </p:tav>
                                      </p:tavLst>
                                    </p:anim>
                                    <p:anim calcmode="lin" valueType="num">
                                      <p:cBhvr>
                                        <p:cTn id="51"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52"/>
                                        </p:tgtEl>
                                        <p:attrNameLst>
                                          <p:attrName>style.visibility</p:attrName>
                                        </p:attrNameLst>
                                      </p:cBhvr>
                                      <p:to>
                                        <p:strVal val="visible"/>
                                      </p:to>
                                    </p:set>
                                    <p:anim calcmode="lin" valueType="num">
                                      <p:cBhvr additive="base">
                                        <p:cTn id="56" dur="500" fill="hold"/>
                                        <p:tgtEl>
                                          <p:spTgt spid="52"/>
                                        </p:tgtEl>
                                        <p:attrNameLst>
                                          <p:attrName>ppt_x</p:attrName>
                                        </p:attrNameLst>
                                      </p:cBhvr>
                                      <p:tavLst>
                                        <p:tav tm="0">
                                          <p:val>
                                            <p:strVal val="#ppt_x"/>
                                          </p:val>
                                        </p:tav>
                                        <p:tav tm="100000">
                                          <p:val>
                                            <p:strVal val="#ppt_x"/>
                                          </p:val>
                                        </p:tav>
                                      </p:tavLst>
                                    </p:anim>
                                    <p:anim calcmode="lin" valueType="num">
                                      <p:cBhvr additive="base">
                                        <p:cTn id="57"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fade">
                                      <p:cBhvr>
                                        <p:cTn id="62" dur="1000"/>
                                        <p:tgtEl>
                                          <p:spTgt spid="28"/>
                                        </p:tgtEl>
                                      </p:cBhvr>
                                    </p:animEffect>
                                    <p:anim calcmode="lin" valueType="num">
                                      <p:cBhvr>
                                        <p:cTn id="63" dur="1000" fill="hold"/>
                                        <p:tgtEl>
                                          <p:spTgt spid="28"/>
                                        </p:tgtEl>
                                        <p:attrNameLst>
                                          <p:attrName>ppt_x</p:attrName>
                                        </p:attrNameLst>
                                      </p:cBhvr>
                                      <p:tavLst>
                                        <p:tav tm="0">
                                          <p:val>
                                            <p:strVal val="#ppt_x"/>
                                          </p:val>
                                        </p:tav>
                                        <p:tav tm="100000">
                                          <p:val>
                                            <p:strVal val="#ppt_x"/>
                                          </p:val>
                                        </p:tav>
                                      </p:tavLst>
                                    </p:anim>
                                    <p:anim calcmode="lin" valueType="num">
                                      <p:cBhvr>
                                        <p:cTn id="6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fade">
                                      <p:cBhvr>
                                        <p:cTn id="69" dur="1000"/>
                                        <p:tgtEl>
                                          <p:spTgt spid="33"/>
                                        </p:tgtEl>
                                      </p:cBhvr>
                                    </p:animEffect>
                                    <p:anim calcmode="lin" valueType="num">
                                      <p:cBhvr>
                                        <p:cTn id="70" dur="1000" fill="hold"/>
                                        <p:tgtEl>
                                          <p:spTgt spid="33"/>
                                        </p:tgtEl>
                                        <p:attrNameLst>
                                          <p:attrName>ppt_x</p:attrName>
                                        </p:attrNameLst>
                                      </p:cBhvr>
                                      <p:tavLst>
                                        <p:tav tm="0">
                                          <p:val>
                                            <p:strVal val="#ppt_x"/>
                                          </p:val>
                                        </p:tav>
                                        <p:tav tm="100000">
                                          <p:val>
                                            <p:strVal val="#ppt_x"/>
                                          </p:val>
                                        </p:tav>
                                      </p:tavLst>
                                    </p:anim>
                                    <p:anim calcmode="lin" valueType="num">
                                      <p:cBhvr>
                                        <p:cTn id="71"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34"/>
                                        </p:tgtEl>
                                        <p:attrNameLst>
                                          <p:attrName>style.visibility</p:attrName>
                                        </p:attrNameLst>
                                      </p:cBhvr>
                                      <p:to>
                                        <p:strVal val="visible"/>
                                      </p:to>
                                    </p:set>
                                    <p:animEffect transition="in" filter="fade">
                                      <p:cBhvr>
                                        <p:cTn id="76" dur="1000"/>
                                        <p:tgtEl>
                                          <p:spTgt spid="34"/>
                                        </p:tgtEl>
                                      </p:cBhvr>
                                    </p:animEffect>
                                    <p:anim calcmode="lin" valueType="num">
                                      <p:cBhvr>
                                        <p:cTn id="77" dur="1000" fill="hold"/>
                                        <p:tgtEl>
                                          <p:spTgt spid="34"/>
                                        </p:tgtEl>
                                        <p:attrNameLst>
                                          <p:attrName>ppt_x</p:attrName>
                                        </p:attrNameLst>
                                      </p:cBhvr>
                                      <p:tavLst>
                                        <p:tav tm="0">
                                          <p:val>
                                            <p:strVal val="#ppt_x"/>
                                          </p:val>
                                        </p:tav>
                                        <p:tav tm="100000">
                                          <p:val>
                                            <p:strVal val="#ppt_x"/>
                                          </p:val>
                                        </p:tav>
                                      </p:tavLst>
                                    </p:anim>
                                    <p:anim calcmode="lin" valueType="num">
                                      <p:cBhvr>
                                        <p:cTn id="78"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45"/>
                                        </p:tgtEl>
                                        <p:attrNameLst>
                                          <p:attrName>style.visibility</p:attrName>
                                        </p:attrNameLst>
                                      </p:cBhvr>
                                      <p:to>
                                        <p:strVal val="visible"/>
                                      </p:to>
                                    </p:set>
                                    <p:animEffect transition="in" filter="fade">
                                      <p:cBhvr>
                                        <p:cTn id="83" dur="1000"/>
                                        <p:tgtEl>
                                          <p:spTgt spid="45"/>
                                        </p:tgtEl>
                                      </p:cBhvr>
                                    </p:animEffect>
                                    <p:anim calcmode="lin" valueType="num">
                                      <p:cBhvr>
                                        <p:cTn id="84" dur="1000" fill="hold"/>
                                        <p:tgtEl>
                                          <p:spTgt spid="45"/>
                                        </p:tgtEl>
                                        <p:attrNameLst>
                                          <p:attrName>ppt_x</p:attrName>
                                        </p:attrNameLst>
                                      </p:cBhvr>
                                      <p:tavLst>
                                        <p:tav tm="0">
                                          <p:val>
                                            <p:strVal val="#ppt_x"/>
                                          </p:val>
                                        </p:tav>
                                        <p:tav tm="100000">
                                          <p:val>
                                            <p:strVal val="#ppt_x"/>
                                          </p:val>
                                        </p:tav>
                                      </p:tavLst>
                                    </p:anim>
                                    <p:anim calcmode="lin" valueType="num">
                                      <p:cBhvr>
                                        <p:cTn id="85"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46"/>
                                        </p:tgtEl>
                                        <p:attrNameLst>
                                          <p:attrName>style.visibility</p:attrName>
                                        </p:attrNameLst>
                                      </p:cBhvr>
                                      <p:to>
                                        <p:strVal val="visible"/>
                                      </p:to>
                                    </p:set>
                                    <p:animEffect transition="in" filter="fade">
                                      <p:cBhvr>
                                        <p:cTn id="90" dur="1000"/>
                                        <p:tgtEl>
                                          <p:spTgt spid="46"/>
                                        </p:tgtEl>
                                      </p:cBhvr>
                                    </p:animEffect>
                                    <p:anim calcmode="lin" valueType="num">
                                      <p:cBhvr>
                                        <p:cTn id="91" dur="1000" fill="hold"/>
                                        <p:tgtEl>
                                          <p:spTgt spid="46"/>
                                        </p:tgtEl>
                                        <p:attrNameLst>
                                          <p:attrName>ppt_x</p:attrName>
                                        </p:attrNameLst>
                                      </p:cBhvr>
                                      <p:tavLst>
                                        <p:tav tm="0">
                                          <p:val>
                                            <p:strVal val="#ppt_x"/>
                                          </p:val>
                                        </p:tav>
                                        <p:tav tm="100000">
                                          <p:val>
                                            <p:strVal val="#ppt_x"/>
                                          </p:val>
                                        </p:tav>
                                      </p:tavLst>
                                    </p:anim>
                                    <p:anim calcmode="lin" valueType="num">
                                      <p:cBhvr>
                                        <p:cTn id="92"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47"/>
                                        </p:tgtEl>
                                        <p:attrNameLst>
                                          <p:attrName>style.visibility</p:attrName>
                                        </p:attrNameLst>
                                      </p:cBhvr>
                                      <p:to>
                                        <p:strVal val="visible"/>
                                      </p:to>
                                    </p:set>
                                    <p:animEffect transition="in" filter="fade">
                                      <p:cBhvr>
                                        <p:cTn id="97" dur="1000"/>
                                        <p:tgtEl>
                                          <p:spTgt spid="47"/>
                                        </p:tgtEl>
                                      </p:cBhvr>
                                    </p:animEffect>
                                    <p:anim calcmode="lin" valueType="num">
                                      <p:cBhvr>
                                        <p:cTn id="98" dur="1000" fill="hold"/>
                                        <p:tgtEl>
                                          <p:spTgt spid="47"/>
                                        </p:tgtEl>
                                        <p:attrNameLst>
                                          <p:attrName>ppt_x</p:attrName>
                                        </p:attrNameLst>
                                      </p:cBhvr>
                                      <p:tavLst>
                                        <p:tav tm="0">
                                          <p:val>
                                            <p:strVal val="#ppt_x"/>
                                          </p:val>
                                        </p:tav>
                                        <p:tav tm="100000">
                                          <p:val>
                                            <p:strVal val="#ppt_x"/>
                                          </p:val>
                                        </p:tav>
                                      </p:tavLst>
                                    </p:anim>
                                    <p:anim calcmode="lin" valueType="num">
                                      <p:cBhvr>
                                        <p:cTn id="99"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48"/>
                                        </p:tgtEl>
                                        <p:attrNameLst>
                                          <p:attrName>style.visibility</p:attrName>
                                        </p:attrNameLst>
                                      </p:cBhvr>
                                      <p:to>
                                        <p:strVal val="visible"/>
                                      </p:to>
                                    </p:set>
                                    <p:animEffect transition="in" filter="fade">
                                      <p:cBhvr>
                                        <p:cTn id="104" dur="1000"/>
                                        <p:tgtEl>
                                          <p:spTgt spid="48"/>
                                        </p:tgtEl>
                                      </p:cBhvr>
                                    </p:animEffect>
                                    <p:anim calcmode="lin" valueType="num">
                                      <p:cBhvr>
                                        <p:cTn id="105" dur="1000" fill="hold"/>
                                        <p:tgtEl>
                                          <p:spTgt spid="48"/>
                                        </p:tgtEl>
                                        <p:attrNameLst>
                                          <p:attrName>ppt_x</p:attrName>
                                        </p:attrNameLst>
                                      </p:cBhvr>
                                      <p:tavLst>
                                        <p:tav tm="0">
                                          <p:val>
                                            <p:strVal val="#ppt_x"/>
                                          </p:val>
                                        </p:tav>
                                        <p:tav tm="100000">
                                          <p:val>
                                            <p:strVal val="#ppt_x"/>
                                          </p:val>
                                        </p:tav>
                                      </p:tavLst>
                                    </p:anim>
                                    <p:anim calcmode="lin" valueType="num">
                                      <p:cBhvr>
                                        <p:cTn id="106"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42" presetClass="entr" presetSubtype="0" fill="hold" grpId="0" nodeType="clickEffect">
                                  <p:stCondLst>
                                    <p:cond delay="0"/>
                                  </p:stCondLst>
                                  <p:childTnLst>
                                    <p:set>
                                      <p:cBhvr>
                                        <p:cTn id="110" dur="1" fill="hold">
                                          <p:stCondLst>
                                            <p:cond delay="0"/>
                                          </p:stCondLst>
                                        </p:cTn>
                                        <p:tgtEl>
                                          <p:spTgt spid="53"/>
                                        </p:tgtEl>
                                        <p:attrNameLst>
                                          <p:attrName>style.visibility</p:attrName>
                                        </p:attrNameLst>
                                      </p:cBhvr>
                                      <p:to>
                                        <p:strVal val="visible"/>
                                      </p:to>
                                    </p:set>
                                    <p:animEffect transition="in" filter="fade">
                                      <p:cBhvr>
                                        <p:cTn id="111" dur="1000"/>
                                        <p:tgtEl>
                                          <p:spTgt spid="53"/>
                                        </p:tgtEl>
                                      </p:cBhvr>
                                    </p:animEffect>
                                    <p:anim calcmode="lin" valueType="num">
                                      <p:cBhvr>
                                        <p:cTn id="112" dur="1000" fill="hold"/>
                                        <p:tgtEl>
                                          <p:spTgt spid="53"/>
                                        </p:tgtEl>
                                        <p:attrNameLst>
                                          <p:attrName>ppt_x</p:attrName>
                                        </p:attrNameLst>
                                      </p:cBhvr>
                                      <p:tavLst>
                                        <p:tav tm="0">
                                          <p:val>
                                            <p:strVal val="#ppt_x"/>
                                          </p:val>
                                        </p:tav>
                                        <p:tav tm="100000">
                                          <p:val>
                                            <p:strVal val="#ppt_x"/>
                                          </p:val>
                                        </p:tav>
                                      </p:tavLst>
                                    </p:anim>
                                    <p:anim calcmode="lin" valueType="num">
                                      <p:cBhvr>
                                        <p:cTn id="113" dur="1000" fill="hold"/>
                                        <p:tgtEl>
                                          <p:spTgt spid="53"/>
                                        </p:tgtEl>
                                        <p:attrNameLst>
                                          <p:attrName>ppt_y</p:attrName>
                                        </p:attrNameLst>
                                      </p:cBhvr>
                                      <p:tavLst>
                                        <p:tav tm="0">
                                          <p:val>
                                            <p:strVal val="#ppt_y+.1"/>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2" presetClass="entr" presetSubtype="4" fill="hold" grpId="0" nodeType="clickEffect">
                                  <p:stCondLst>
                                    <p:cond delay="0"/>
                                  </p:stCondLst>
                                  <p:childTnLst>
                                    <p:set>
                                      <p:cBhvr>
                                        <p:cTn id="117" dur="1" fill="hold">
                                          <p:stCondLst>
                                            <p:cond delay="0"/>
                                          </p:stCondLst>
                                        </p:cTn>
                                        <p:tgtEl>
                                          <p:spTgt spid="54"/>
                                        </p:tgtEl>
                                        <p:attrNameLst>
                                          <p:attrName>style.visibility</p:attrName>
                                        </p:attrNameLst>
                                      </p:cBhvr>
                                      <p:to>
                                        <p:strVal val="visible"/>
                                      </p:to>
                                    </p:set>
                                    <p:anim calcmode="lin" valueType="num">
                                      <p:cBhvr additive="base">
                                        <p:cTn id="118" dur="500" fill="hold"/>
                                        <p:tgtEl>
                                          <p:spTgt spid="54"/>
                                        </p:tgtEl>
                                        <p:attrNameLst>
                                          <p:attrName>ppt_x</p:attrName>
                                        </p:attrNameLst>
                                      </p:cBhvr>
                                      <p:tavLst>
                                        <p:tav tm="0">
                                          <p:val>
                                            <p:strVal val="#ppt_x"/>
                                          </p:val>
                                        </p:tav>
                                        <p:tav tm="100000">
                                          <p:val>
                                            <p:strVal val="#ppt_x"/>
                                          </p:val>
                                        </p:tav>
                                      </p:tavLst>
                                    </p:anim>
                                    <p:anim calcmode="lin" valueType="num">
                                      <p:cBhvr additive="base">
                                        <p:cTn id="119"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26" presetClass="entr" presetSubtype="0" fill="hold" grpId="0" nodeType="clickEffect">
                                  <p:stCondLst>
                                    <p:cond delay="0"/>
                                  </p:stCondLst>
                                  <p:childTnLst>
                                    <p:set>
                                      <p:cBhvr>
                                        <p:cTn id="123" dur="1" fill="hold">
                                          <p:stCondLst>
                                            <p:cond delay="0"/>
                                          </p:stCondLst>
                                        </p:cTn>
                                        <p:tgtEl>
                                          <p:spTgt spid="51"/>
                                        </p:tgtEl>
                                        <p:attrNameLst>
                                          <p:attrName>style.visibility</p:attrName>
                                        </p:attrNameLst>
                                      </p:cBhvr>
                                      <p:to>
                                        <p:strVal val="visible"/>
                                      </p:to>
                                    </p:set>
                                    <p:animEffect transition="in" filter="wipe(down)">
                                      <p:cBhvr>
                                        <p:cTn id="124" dur="580">
                                          <p:stCondLst>
                                            <p:cond delay="0"/>
                                          </p:stCondLst>
                                        </p:cTn>
                                        <p:tgtEl>
                                          <p:spTgt spid="51"/>
                                        </p:tgtEl>
                                      </p:cBhvr>
                                    </p:animEffect>
                                    <p:anim calcmode="lin" valueType="num">
                                      <p:cBhvr>
                                        <p:cTn id="125" dur="1822" tmFilter="0,0; 0.14,0.36; 0.43,0.73; 0.71,0.91; 1.0,1.0">
                                          <p:stCondLst>
                                            <p:cond delay="0"/>
                                          </p:stCondLst>
                                        </p:cTn>
                                        <p:tgtEl>
                                          <p:spTgt spid="51"/>
                                        </p:tgtEl>
                                        <p:attrNameLst>
                                          <p:attrName>ppt_x</p:attrName>
                                        </p:attrNameLst>
                                      </p:cBhvr>
                                      <p:tavLst>
                                        <p:tav tm="0">
                                          <p:val>
                                            <p:strVal val="#ppt_x-0.25"/>
                                          </p:val>
                                        </p:tav>
                                        <p:tav tm="100000">
                                          <p:val>
                                            <p:strVal val="#ppt_x"/>
                                          </p:val>
                                        </p:tav>
                                      </p:tavLst>
                                    </p:anim>
                                    <p:anim calcmode="lin" valueType="num">
                                      <p:cBhvr>
                                        <p:cTn id="126" dur="664" tmFilter="0.0,0.0; 0.25,0.07; 0.50,0.2; 0.75,0.467; 1.0,1.0">
                                          <p:stCondLst>
                                            <p:cond delay="0"/>
                                          </p:stCondLst>
                                        </p:cTn>
                                        <p:tgtEl>
                                          <p:spTgt spid="51"/>
                                        </p:tgtEl>
                                        <p:attrNameLst>
                                          <p:attrName>ppt_y</p:attrName>
                                        </p:attrNameLst>
                                      </p:cBhvr>
                                      <p:tavLst>
                                        <p:tav tm="0" fmla="#ppt_y-sin(pi*$)/3">
                                          <p:val>
                                            <p:fltVal val="0.5"/>
                                          </p:val>
                                        </p:tav>
                                        <p:tav tm="100000">
                                          <p:val>
                                            <p:fltVal val="1"/>
                                          </p:val>
                                        </p:tav>
                                      </p:tavLst>
                                    </p:anim>
                                    <p:anim calcmode="lin" valueType="num">
                                      <p:cBhvr>
                                        <p:cTn id="127" dur="664" tmFilter="0, 0; 0.125,0.2665; 0.25,0.4; 0.375,0.465; 0.5,0.5;  0.625,0.535; 0.75,0.6; 0.875,0.7335; 1,1">
                                          <p:stCondLst>
                                            <p:cond delay="664"/>
                                          </p:stCondLst>
                                        </p:cTn>
                                        <p:tgtEl>
                                          <p:spTgt spid="51"/>
                                        </p:tgtEl>
                                        <p:attrNameLst>
                                          <p:attrName>ppt_y</p:attrName>
                                        </p:attrNameLst>
                                      </p:cBhvr>
                                      <p:tavLst>
                                        <p:tav tm="0" fmla="#ppt_y-sin(pi*$)/9">
                                          <p:val>
                                            <p:fltVal val="0"/>
                                          </p:val>
                                        </p:tav>
                                        <p:tav tm="100000">
                                          <p:val>
                                            <p:fltVal val="1"/>
                                          </p:val>
                                        </p:tav>
                                      </p:tavLst>
                                    </p:anim>
                                    <p:anim calcmode="lin" valueType="num">
                                      <p:cBhvr>
                                        <p:cTn id="128" dur="332" tmFilter="0, 0; 0.125,0.2665; 0.25,0.4; 0.375,0.465; 0.5,0.5;  0.625,0.535; 0.75,0.6; 0.875,0.7335; 1,1">
                                          <p:stCondLst>
                                            <p:cond delay="1324"/>
                                          </p:stCondLst>
                                        </p:cTn>
                                        <p:tgtEl>
                                          <p:spTgt spid="51"/>
                                        </p:tgtEl>
                                        <p:attrNameLst>
                                          <p:attrName>ppt_y</p:attrName>
                                        </p:attrNameLst>
                                      </p:cBhvr>
                                      <p:tavLst>
                                        <p:tav tm="0" fmla="#ppt_y-sin(pi*$)/27">
                                          <p:val>
                                            <p:fltVal val="0"/>
                                          </p:val>
                                        </p:tav>
                                        <p:tav tm="100000">
                                          <p:val>
                                            <p:fltVal val="1"/>
                                          </p:val>
                                        </p:tav>
                                      </p:tavLst>
                                    </p:anim>
                                    <p:anim calcmode="lin" valueType="num">
                                      <p:cBhvr>
                                        <p:cTn id="129" dur="164" tmFilter="0, 0; 0.125,0.2665; 0.25,0.4; 0.375,0.465; 0.5,0.5;  0.625,0.535; 0.75,0.6; 0.875,0.7335; 1,1">
                                          <p:stCondLst>
                                            <p:cond delay="1656"/>
                                          </p:stCondLst>
                                        </p:cTn>
                                        <p:tgtEl>
                                          <p:spTgt spid="51"/>
                                        </p:tgtEl>
                                        <p:attrNameLst>
                                          <p:attrName>ppt_y</p:attrName>
                                        </p:attrNameLst>
                                      </p:cBhvr>
                                      <p:tavLst>
                                        <p:tav tm="0" fmla="#ppt_y-sin(pi*$)/81">
                                          <p:val>
                                            <p:fltVal val="0"/>
                                          </p:val>
                                        </p:tav>
                                        <p:tav tm="100000">
                                          <p:val>
                                            <p:fltVal val="1"/>
                                          </p:val>
                                        </p:tav>
                                      </p:tavLst>
                                    </p:anim>
                                    <p:animScale>
                                      <p:cBhvr>
                                        <p:cTn id="130" dur="26">
                                          <p:stCondLst>
                                            <p:cond delay="650"/>
                                          </p:stCondLst>
                                        </p:cTn>
                                        <p:tgtEl>
                                          <p:spTgt spid="51"/>
                                        </p:tgtEl>
                                      </p:cBhvr>
                                      <p:to x="100000" y="60000"/>
                                    </p:animScale>
                                    <p:animScale>
                                      <p:cBhvr>
                                        <p:cTn id="131" dur="166" decel="50000">
                                          <p:stCondLst>
                                            <p:cond delay="676"/>
                                          </p:stCondLst>
                                        </p:cTn>
                                        <p:tgtEl>
                                          <p:spTgt spid="51"/>
                                        </p:tgtEl>
                                      </p:cBhvr>
                                      <p:to x="100000" y="100000"/>
                                    </p:animScale>
                                    <p:animScale>
                                      <p:cBhvr>
                                        <p:cTn id="132" dur="26">
                                          <p:stCondLst>
                                            <p:cond delay="1312"/>
                                          </p:stCondLst>
                                        </p:cTn>
                                        <p:tgtEl>
                                          <p:spTgt spid="51"/>
                                        </p:tgtEl>
                                      </p:cBhvr>
                                      <p:to x="100000" y="80000"/>
                                    </p:animScale>
                                    <p:animScale>
                                      <p:cBhvr>
                                        <p:cTn id="133" dur="166" decel="50000">
                                          <p:stCondLst>
                                            <p:cond delay="1338"/>
                                          </p:stCondLst>
                                        </p:cTn>
                                        <p:tgtEl>
                                          <p:spTgt spid="51"/>
                                        </p:tgtEl>
                                      </p:cBhvr>
                                      <p:to x="100000" y="100000"/>
                                    </p:animScale>
                                    <p:animScale>
                                      <p:cBhvr>
                                        <p:cTn id="134" dur="26">
                                          <p:stCondLst>
                                            <p:cond delay="1642"/>
                                          </p:stCondLst>
                                        </p:cTn>
                                        <p:tgtEl>
                                          <p:spTgt spid="51"/>
                                        </p:tgtEl>
                                      </p:cBhvr>
                                      <p:to x="100000" y="90000"/>
                                    </p:animScale>
                                    <p:animScale>
                                      <p:cBhvr>
                                        <p:cTn id="135" dur="166" decel="50000">
                                          <p:stCondLst>
                                            <p:cond delay="1668"/>
                                          </p:stCondLst>
                                        </p:cTn>
                                        <p:tgtEl>
                                          <p:spTgt spid="51"/>
                                        </p:tgtEl>
                                      </p:cBhvr>
                                      <p:to x="100000" y="100000"/>
                                    </p:animScale>
                                    <p:animScale>
                                      <p:cBhvr>
                                        <p:cTn id="136" dur="26">
                                          <p:stCondLst>
                                            <p:cond delay="1808"/>
                                          </p:stCondLst>
                                        </p:cTn>
                                        <p:tgtEl>
                                          <p:spTgt spid="51"/>
                                        </p:tgtEl>
                                      </p:cBhvr>
                                      <p:to x="100000" y="95000"/>
                                    </p:animScale>
                                    <p:animScale>
                                      <p:cBhvr>
                                        <p:cTn id="137" dur="166" decel="50000">
                                          <p:stCondLst>
                                            <p:cond delay="1834"/>
                                          </p:stCondLst>
                                        </p:cTn>
                                        <p:tgtEl>
                                          <p:spTgt spid="5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P spid="14" grpId="0"/>
      <p:bldP spid="24" grpId="0"/>
      <p:bldP spid="25" grpId="0"/>
      <p:bldP spid="26" grpId="0"/>
      <p:bldP spid="27" grpId="0"/>
      <p:bldP spid="28" grpId="0"/>
      <p:bldP spid="33" grpId="0"/>
      <p:bldP spid="34" grpId="0"/>
      <p:bldP spid="45" grpId="0"/>
      <p:bldP spid="46" grpId="0"/>
      <p:bldP spid="47" grpId="0"/>
      <p:bldP spid="48" grpId="0"/>
      <p:bldP spid="51" grpId="0"/>
      <p:bldP spid="52" grpId="0"/>
      <p:bldP spid="53" grpId="0"/>
      <p:bldP spid="5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11</a:t>
            </a:fld>
            <a:endParaRPr lang="en-US"/>
          </a:p>
        </p:txBody>
      </p:sp>
      <p:sp>
        <p:nvSpPr>
          <p:cNvPr id="5" name="TextBox 4"/>
          <p:cNvSpPr txBox="1"/>
          <p:nvPr/>
        </p:nvSpPr>
        <p:spPr>
          <a:xfrm>
            <a:off x="457200" y="304800"/>
            <a:ext cx="8001000" cy="400110"/>
          </a:xfrm>
          <a:prstGeom prst="rect">
            <a:avLst/>
          </a:prstGeom>
          <a:noFill/>
        </p:spPr>
        <p:txBody>
          <a:bodyPr wrap="square" rtlCol="0">
            <a:spAutoFit/>
          </a:bodyPr>
          <a:lstStyle/>
          <a:p>
            <a:pPr algn="r" rtl="1"/>
            <a:r>
              <a:rPr lang="fa-IR" b="1" dirty="0" smtClean="0">
                <a:solidFill>
                  <a:schemeClr val="accent5">
                    <a:lumMod val="75000"/>
                  </a:schemeClr>
                </a:solidFill>
              </a:rPr>
              <a:t>اگر عدد</a:t>
            </a:r>
            <a:r>
              <a:rPr lang="en-US" b="1" dirty="0" smtClean="0">
                <a:solidFill>
                  <a:schemeClr val="accent5">
                    <a:lumMod val="75000"/>
                  </a:schemeClr>
                </a:solidFill>
              </a:rPr>
              <a:t> a</a:t>
            </a:r>
            <a:r>
              <a:rPr lang="fa-IR" b="1" dirty="0" smtClean="0">
                <a:solidFill>
                  <a:schemeClr val="accent5">
                    <a:lumMod val="75000"/>
                  </a:schemeClr>
                </a:solidFill>
              </a:rPr>
              <a:t> بر </a:t>
            </a:r>
            <a:r>
              <a:rPr lang="en-US" b="1" dirty="0" smtClean="0">
                <a:solidFill>
                  <a:schemeClr val="accent5">
                    <a:lumMod val="75000"/>
                  </a:schemeClr>
                </a:solidFill>
              </a:rPr>
              <a:t>b </a:t>
            </a:r>
            <a:r>
              <a:rPr lang="fa-IR" b="1" dirty="0" smtClean="0">
                <a:solidFill>
                  <a:schemeClr val="accent5">
                    <a:lumMod val="75000"/>
                  </a:schemeClr>
                </a:solidFill>
              </a:rPr>
              <a:t>بخش پذیر باشد  انگاه : </a:t>
            </a:r>
            <a:r>
              <a:rPr lang="en-US" sz="2000" dirty="0" smtClean="0"/>
              <a:t>(</a:t>
            </a:r>
            <a:r>
              <a:rPr lang="en-US" sz="2000" dirty="0" err="1" smtClean="0"/>
              <a:t>a,b</a:t>
            </a:r>
            <a:r>
              <a:rPr lang="en-US" sz="2000" dirty="0" smtClean="0"/>
              <a:t>)=b                [a , b]=a</a:t>
            </a:r>
            <a:endParaRPr lang="en-US" dirty="0"/>
          </a:p>
        </p:txBody>
      </p:sp>
      <p:sp>
        <p:nvSpPr>
          <p:cNvPr id="7" name="TextBox 6"/>
          <p:cNvSpPr txBox="1"/>
          <p:nvPr/>
        </p:nvSpPr>
        <p:spPr>
          <a:xfrm>
            <a:off x="990600" y="914400"/>
            <a:ext cx="7315200" cy="1015663"/>
          </a:xfrm>
          <a:prstGeom prst="rect">
            <a:avLst/>
          </a:prstGeom>
          <a:noFill/>
        </p:spPr>
        <p:txBody>
          <a:bodyPr wrap="square" rtlCol="0">
            <a:spAutoFit/>
          </a:bodyPr>
          <a:lstStyle/>
          <a:p>
            <a:pPr algn="r" rtl="1"/>
            <a:r>
              <a:rPr lang="fa-IR" sz="2000" b="1" dirty="0" smtClean="0">
                <a:solidFill>
                  <a:srgbClr val="C00000"/>
                </a:solidFill>
              </a:rPr>
              <a:t>اگر </a:t>
            </a:r>
            <a:r>
              <a:rPr lang="en-US" sz="2000" b="1" dirty="0" smtClean="0">
                <a:solidFill>
                  <a:srgbClr val="C00000"/>
                </a:solidFill>
              </a:rPr>
              <a:t>(</a:t>
            </a:r>
            <a:r>
              <a:rPr lang="en-US" sz="2000" b="1" dirty="0" err="1" smtClean="0">
                <a:solidFill>
                  <a:srgbClr val="C00000"/>
                </a:solidFill>
              </a:rPr>
              <a:t>a,b</a:t>
            </a:r>
            <a:r>
              <a:rPr lang="en-US" sz="2000" b="1" dirty="0" smtClean="0">
                <a:solidFill>
                  <a:srgbClr val="C00000"/>
                </a:solidFill>
              </a:rPr>
              <a:t>)=1 </a:t>
            </a:r>
            <a:r>
              <a:rPr lang="fa-IR" sz="2000" b="1" dirty="0" smtClean="0">
                <a:solidFill>
                  <a:srgbClr val="C00000"/>
                </a:solidFill>
              </a:rPr>
              <a:t> </a:t>
            </a:r>
            <a:r>
              <a:rPr lang="en-US" sz="2000" b="1" dirty="0" smtClean="0">
                <a:solidFill>
                  <a:srgbClr val="C00000"/>
                </a:solidFill>
              </a:rPr>
              <a:t> </a:t>
            </a:r>
            <a:r>
              <a:rPr lang="fa-IR" sz="2000" b="1" dirty="0" smtClean="0">
                <a:solidFill>
                  <a:srgbClr val="C00000"/>
                </a:solidFill>
              </a:rPr>
              <a:t>باشند آنگاه دو عدد </a:t>
            </a:r>
            <a:r>
              <a:rPr lang="en-US" sz="2000" b="1" dirty="0" smtClean="0">
                <a:solidFill>
                  <a:srgbClr val="C00000"/>
                </a:solidFill>
              </a:rPr>
              <a:t>a , b</a:t>
            </a:r>
            <a:r>
              <a:rPr lang="fa-IR" sz="2000" b="1" dirty="0" smtClean="0">
                <a:solidFill>
                  <a:srgbClr val="C00000"/>
                </a:solidFill>
              </a:rPr>
              <a:t> را متباین یا نسبت به هم اول میگویند در اینصورت :</a:t>
            </a:r>
          </a:p>
          <a:p>
            <a:pPr algn="l"/>
            <a:r>
              <a:rPr lang="en-US" sz="2000" b="1" dirty="0" smtClean="0">
                <a:solidFill>
                  <a:srgbClr val="C00000"/>
                </a:solidFill>
              </a:rPr>
              <a:t>[ 7,5]=7*5=35</a:t>
            </a:r>
            <a:endParaRPr lang="en-US" sz="2000" b="1" dirty="0">
              <a:solidFill>
                <a:srgbClr val="C00000"/>
              </a:solidFill>
            </a:endParaRPr>
          </a:p>
        </p:txBody>
      </p:sp>
      <p:sp>
        <p:nvSpPr>
          <p:cNvPr id="8" name="TextBox 7"/>
          <p:cNvSpPr txBox="1"/>
          <p:nvPr/>
        </p:nvSpPr>
        <p:spPr>
          <a:xfrm>
            <a:off x="4457700" y="2982962"/>
            <a:ext cx="4267200" cy="2308324"/>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r" rtl="1"/>
            <a:r>
              <a:rPr lang="fa-IR" b="1" dirty="0" smtClean="0"/>
              <a:t>دو عدد اول متباین هستند </a:t>
            </a:r>
          </a:p>
          <a:p>
            <a:pPr algn="r" rtl="1"/>
            <a:r>
              <a:rPr lang="fa-IR" b="1" dirty="0" smtClean="0"/>
              <a:t>هر دو عدد متوالی متباین هستند.</a:t>
            </a:r>
          </a:p>
          <a:p>
            <a:pPr algn="r" rtl="1"/>
            <a:r>
              <a:rPr lang="fa-IR" b="1" dirty="0" smtClean="0"/>
              <a:t>ممکن است دو عدد مرکب متباین باشد</a:t>
            </a:r>
          </a:p>
          <a:p>
            <a:pPr algn="r" rtl="1"/>
            <a:r>
              <a:rPr lang="fa-IR" b="1" dirty="0" smtClean="0"/>
              <a:t>اگر </a:t>
            </a:r>
            <a:r>
              <a:rPr lang="en-US" b="1" dirty="0" smtClean="0"/>
              <a:t>d</a:t>
            </a:r>
            <a:r>
              <a:rPr lang="fa-IR" b="1" dirty="0" smtClean="0"/>
              <a:t> ب.م.م </a:t>
            </a:r>
            <a:r>
              <a:rPr lang="en-US" b="1" dirty="0" smtClean="0"/>
              <a:t> a , b</a:t>
            </a:r>
            <a:r>
              <a:rPr lang="fa-IR" b="1" dirty="0" smtClean="0"/>
              <a:t> باشد حتما باید هم </a:t>
            </a:r>
            <a:r>
              <a:rPr lang="en-US" b="1" dirty="0" smtClean="0"/>
              <a:t>a </a:t>
            </a:r>
            <a:r>
              <a:rPr lang="fa-IR" b="1" dirty="0" smtClean="0"/>
              <a:t> و هم </a:t>
            </a:r>
            <a:r>
              <a:rPr lang="en-US" b="1" dirty="0" smtClean="0"/>
              <a:t>b</a:t>
            </a:r>
            <a:r>
              <a:rPr lang="fa-IR" b="1" dirty="0" smtClean="0"/>
              <a:t> بخش پذیر باشند.</a:t>
            </a:r>
          </a:p>
          <a:p>
            <a:pPr algn="r" rtl="1"/>
            <a:r>
              <a:rPr lang="fa-IR" b="1" dirty="0" smtClean="0"/>
              <a:t>ک.م.م دو یا چند عدد حتما باید بر یکی از آنها بخش پذیر باشد.</a:t>
            </a:r>
          </a:p>
          <a:p>
            <a:pPr algn="r" rtl="1"/>
            <a:endParaRPr lang="en-US" dirty="0"/>
          </a:p>
        </p:txBody>
      </p:sp>
      <p:sp>
        <p:nvSpPr>
          <p:cNvPr id="10" name="Rectangular Callout 9"/>
          <p:cNvSpPr/>
          <p:nvPr/>
        </p:nvSpPr>
        <p:spPr>
          <a:xfrm>
            <a:off x="876300" y="2601214"/>
            <a:ext cx="2590800" cy="1066799"/>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647700" y="2635850"/>
            <a:ext cx="2819400" cy="923330"/>
          </a:xfrm>
          <a:prstGeom prst="rect">
            <a:avLst/>
          </a:prstGeom>
          <a:noFill/>
        </p:spPr>
        <p:txBody>
          <a:bodyPr wrap="square" rtlCol="0">
            <a:spAutoFit/>
          </a:bodyPr>
          <a:lstStyle/>
          <a:p>
            <a:pPr algn="r" rtl="1"/>
            <a:r>
              <a:rPr lang="fa-IR" dirty="0" smtClean="0"/>
              <a:t>ک.م.م دو عدد را میتوان با </a:t>
            </a:r>
            <a:r>
              <a:rPr lang="fa-IR" dirty="0"/>
              <a:t>ا</a:t>
            </a:r>
            <a:r>
              <a:rPr lang="fa-IR" dirty="0" smtClean="0"/>
              <a:t>ستفاده از ب.م.م آنها حساب کرد.</a:t>
            </a:r>
            <a:endParaRPr lang="en-US" dirty="0"/>
          </a:p>
        </p:txBody>
      </p:sp>
      <p:cxnSp>
        <p:nvCxnSpPr>
          <p:cNvPr id="13" name="Elbow Connector 12"/>
          <p:cNvCxnSpPr/>
          <p:nvPr/>
        </p:nvCxnSpPr>
        <p:spPr>
          <a:xfrm rot="5400000">
            <a:off x="2520181" y="3753051"/>
            <a:ext cx="598438" cy="3810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4" name="TextBox 13"/>
              <p:cNvSpPr txBox="1"/>
              <p:nvPr/>
            </p:nvSpPr>
            <p:spPr>
              <a:xfrm>
                <a:off x="865909" y="4284921"/>
                <a:ext cx="2143991" cy="710451"/>
              </a:xfrm>
              <a:prstGeom prst="rect">
                <a:avLst/>
              </a:prstGeom>
              <a:noFill/>
            </p:spPr>
            <p:txBody>
              <a:bodyPr wrap="square" rtlCol="0">
                <a:spAutoFit/>
              </a:bodyPr>
              <a:lstStyle/>
              <a:p>
                <a14:m>
                  <m:oMath xmlns:m="http://schemas.openxmlformats.org/officeDocument/2006/math">
                    <m:f>
                      <m:fPr>
                        <m:ctrlPr>
                          <a:rPr lang="en-US" sz="2800" i="1" smtClean="0">
                            <a:latin typeface="Cambria Math"/>
                          </a:rPr>
                        </m:ctrlPr>
                      </m:fPr>
                      <m:num>
                        <m:r>
                          <a:rPr lang="fa-IR" sz="2800" b="0" i="1" smtClean="0">
                            <a:latin typeface="Cambria Math"/>
                          </a:rPr>
                          <m:t>30</m:t>
                        </m:r>
                        <m:r>
                          <a:rPr lang="fa-IR" sz="2800" b="0" i="1" smtClean="0">
                            <a:latin typeface="Cambria Math"/>
                            <a:ea typeface="Cambria Math"/>
                          </a:rPr>
                          <m:t>×</m:t>
                        </m:r>
                        <m:r>
                          <a:rPr lang="fa-IR" sz="2800" b="0" i="1" smtClean="0">
                            <a:latin typeface="Cambria Math"/>
                            <a:ea typeface="Cambria Math"/>
                          </a:rPr>
                          <m:t>45</m:t>
                        </m:r>
                      </m:num>
                      <m:den>
                        <m:r>
                          <a:rPr lang="fa-IR" sz="2800" b="0" i="1" smtClean="0">
                            <a:latin typeface="Cambria Math"/>
                          </a:rPr>
                          <m:t>15</m:t>
                        </m:r>
                      </m:den>
                    </m:f>
                  </m:oMath>
                </a14:m>
                <a:r>
                  <a:rPr lang="fa-IR" sz="2800" dirty="0" smtClean="0"/>
                  <a:t>= 90</a:t>
                </a:r>
                <a:endParaRPr lang="en-US" sz="2800" dirty="0"/>
              </a:p>
            </p:txBody>
          </p:sp>
        </mc:Choice>
        <mc:Fallback>
          <p:sp>
            <p:nvSpPr>
              <p:cNvPr id="14" name="TextBox 13"/>
              <p:cNvSpPr txBox="1">
                <a:spLocks noRot="1" noChangeAspect="1" noMove="1" noResize="1" noEditPoints="1" noAdjustHandles="1" noChangeArrowheads="1" noChangeShapeType="1" noTextEdit="1"/>
              </p:cNvSpPr>
              <p:nvPr/>
            </p:nvSpPr>
            <p:spPr>
              <a:xfrm>
                <a:off x="865909" y="4284921"/>
                <a:ext cx="2143991" cy="710451"/>
              </a:xfrm>
              <a:prstGeom prst="rect">
                <a:avLst/>
              </a:prstGeom>
              <a:blipFill rotWithShape="1">
                <a:blip r:embed="rId2"/>
                <a:stretch>
                  <a:fillRect b="-8621"/>
                </a:stretch>
              </a:blipFill>
            </p:spPr>
            <p:txBody>
              <a:bodyPr/>
              <a:lstStyle/>
              <a:p>
                <a:r>
                  <a:rPr lang="en-US">
                    <a:noFill/>
                  </a:rPr>
                  <a:t> </a:t>
                </a:r>
              </a:p>
            </p:txBody>
          </p:sp>
        </mc:Fallback>
      </mc:AlternateContent>
    </p:spTree>
    <p:extLst>
      <p:ext uri="{BB962C8B-B14F-4D97-AF65-F5344CB8AC3E}">
        <p14:creationId xmlns:p14="http://schemas.microsoft.com/office/powerpoint/2010/main" val="3836635791"/>
      </p:ext>
    </p:extLst>
  </p:cSld>
  <p:clrMapOvr>
    <a:masterClrMapping/>
  </p:clrMapOvr>
  <p:transition spd="slow">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12</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718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2209800" y="4724400"/>
            <a:ext cx="3962400" cy="1200329"/>
          </a:xfrm>
          <a:prstGeom prst="rect">
            <a:avLst/>
          </a:prstGeom>
          <a:noFill/>
        </p:spPr>
        <p:txBody>
          <a:bodyPr wrap="square" rtlCol="0">
            <a:spAutoFit/>
          </a:bodyPr>
          <a:lstStyle/>
          <a:p>
            <a:pPr algn="ctr" rtl="1"/>
            <a:r>
              <a:rPr lang="fa-IR" sz="7200" b="1" dirty="0" smtClean="0"/>
              <a:t>پایان</a:t>
            </a:r>
            <a:endParaRPr lang="en-US" sz="7200" b="1" dirty="0"/>
          </a:p>
        </p:txBody>
      </p:sp>
    </p:spTree>
    <p:extLst>
      <p:ext uri="{BB962C8B-B14F-4D97-AF65-F5344CB8AC3E}">
        <p14:creationId xmlns:p14="http://schemas.microsoft.com/office/powerpoint/2010/main" val="1337296014"/>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2</a:t>
            </a:fld>
            <a:endParaRPr lang="en-US"/>
          </a:p>
        </p:txBody>
      </p:sp>
      <p:sp>
        <p:nvSpPr>
          <p:cNvPr id="6" name="TextBox 5"/>
          <p:cNvSpPr txBox="1"/>
          <p:nvPr/>
        </p:nvSpPr>
        <p:spPr>
          <a:xfrm>
            <a:off x="4152900" y="457200"/>
            <a:ext cx="4457700" cy="461665"/>
          </a:xfrm>
          <a:prstGeom prst="rect">
            <a:avLst/>
          </a:prstGeom>
          <a:noFill/>
        </p:spPr>
        <p:txBody>
          <a:bodyPr wrap="square" rtlCol="0">
            <a:spAutoFit/>
          </a:bodyPr>
          <a:lstStyle/>
          <a:p>
            <a:pPr algn="r"/>
            <a:r>
              <a:rPr lang="fa-IR" sz="2400" b="1" dirty="0" smtClean="0">
                <a:solidFill>
                  <a:srgbClr val="C00000"/>
                </a:solidFill>
              </a:rPr>
              <a:t>شمارنده ها(مقسوم علیه ها)</a:t>
            </a:r>
            <a:endParaRPr lang="en-US" sz="2400" b="1" dirty="0">
              <a:solidFill>
                <a:srgbClr val="C00000"/>
              </a:solidFill>
            </a:endParaRPr>
          </a:p>
        </p:txBody>
      </p:sp>
      <p:sp>
        <p:nvSpPr>
          <p:cNvPr id="7" name="TextBox 6"/>
          <p:cNvSpPr txBox="1"/>
          <p:nvPr/>
        </p:nvSpPr>
        <p:spPr>
          <a:xfrm>
            <a:off x="2590800" y="1066800"/>
            <a:ext cx="6019800" cy="369332"/>
          </a:xfrm>
          <a:prstGeom prst="rect">
            <a:avLst/>
          </a:prstGeom>
          <a:noFill/>
        </p:spPr>
        <p:txBody>
          <a:bodyPr wrap="square" rtlCol="0">
            <a:spAutoFit/>
          </a:bodyPr>
          <a:lstStyle/>
          <a:p>
            <a:pPr algn="r" rtl="1"/>
            <a:r>
              <a:rPr lang="fa-IR" dirty="0" smtClean="0"/>
              <a:t>-</a:t>
            </a:r>
            <a:r>
              <a:rPr lang="fa-IR" b="1" dirty="0" smtClean="0">
                <a:solidFill>
                  <a:schemeClr val="accent6">
                    <a:lumMod val="50000"/>
                  </a:schemeClr>
                </a:solidFill>
              </a:rPr>
              <a:t>شمارنده های عدد 12 را بنویسید</a:t>
            </a:r>
            <a:endParaRPr lang="en-US" b="1" dirty="0">
              <a:solidFill>
                <a:schemeClr val="accent6">
                  <a:lumMod val="50000"/>
                </a:schemeClr>
              </a:solidFill>
            </a:endParaRPr>
          </a:p>
        </p:txBody>
      </p:sp>
      <mc:AlternateContent xmlns:mc="http://schemas.openxmlformats.org/markup-compatibility/2006">
        <mc:Choice xmlns:a14="http://schemas.microsoft.com/office/drawing/2010/main" Requires="a14">
          <p:sp>
            <p:nvSpPr>
              <p:cNvPr id="8" name="TextBox 7"/>
              <p:cNvSpPr txBox="1"/>
              <p:nvPr/>
            </p:nvSpPr>
            <p:spPr>
              <a:xfrm>
                <a:off x="1046018" y="1828800"/>
                <a:ext cx="7543800" cy="1754326"/>
              </a:xfrm>
              <a:prstGeom prst="rect">
                <a:avLst/>
              </a:prstGeom>
              <a:noFill/>
            </p:spPr>
            <p:txBody>
              <a:bodyPr wrap="square" rtlCol="0">
                <a:spAutoFit/>
              </a:bodyPr>
              <a:lstStyle/>
              <a:p>
                <a:r>
                  <a:rPr lang="fa-IR" b="1" dirty="0" smtClean="0">
                    <a:solidFill>
                      <a:srgbClr val="C00000"/>
                    </a:solidFill>
                  </a:rPr>
                  <a:t>1</a:t>
                </a:r>
                <a14:m>
                  <m:oMath xmlns:m="http://schemas.openxmlformats.org/officeDocument/2006/math">
                    <m:r>
                      <a:rPr lang="fa-IR" b="1" i="1" smtClean="0">
                        <a:solidFill>
                          <a:srgbClr val="C00000"/>
                        </a:solidFill>
                        <a:latin typeface="Cambria Math"/>
                        <a:ea typeface="Cambria Math"/>
                      </a:rPr>
                      <m:t>×</m:t>
                    </m:r>
                    <m:r>
                      <a:rPr lang="fa-IR" b="1" i="1" smtClean="0">
                        <a:solidFill>
                          <a:srgbClr val="C00000"/>
                        </a:solidFill>
                        <a:latin typeface="Cambria Math"/>
                        <a:ea typeface="Cambria Math"/>
                      </a:rPr>
                      <m:t>𝟏𝟐</m:t>
                    </m:r>
                    <m:r>
                      <a:rPr lang="fa-IR" b="1" i="1" smtClean="0">
                        <a:solidFill>
                          <a:srgbClr val="C00000"/>
                        </a:solidFill>
                        <a:latin typeface="Cambria Math"/>
                        <a:ea typeface="Cambria Math"/>
                      </a:rPr>
                      <m:t>=</m:t>
                    </m:r>
                    <m:r>
                      <a:rPr lang="fa-IR" b="1" i="1" smtClean="0">
                        <a:solidFill>
                          <a:srgbClr val="C00000"/>
                        </a:solidFill>
                        <a:latin typeface="Cambria Math"/>
                        <a:ea typeface="Cambria Math"/>
                      </a:rPr>
                      <m:t>𝟏𝟐</m:t>
                    </m:r>
                    <m:r>
                      <a:rPr lang="fa-IR" b="1" i="1" smtClean="0">
                        <a:solidFill>
                          <a:srgbClr val="C00000"/>
                        </a:solidFill>
                        <a:latin typeface="Cambria Math"/>
                        <a:ea typeface="Cambria Math"/>
                      </a:rPr>
                      <m:t>                                  </m:t>
                    </m:r>
                    <m:r>
                      <a:rPr lang="fa-IR" b="1" i="1" smtClean="0">
                        <a:solidFill>
                          <a:srgbClr val="C00000"/>
                        </a:solidFill>
                        <a:latin typeface="Cambria Math"/>
                        <a:ea typeface="Cambria Math"/>
                      </a:rPr>
                      <m:t>𝟐</m:t>
                    </m:r>
                    <m:r>
                      <a:rPr lang="fa-IR" b="1" i="1" smtClean="0">
                        <a:solidFill>
                          <a:srgbClr val="C00000"/>
                        </a:solidFill>
                        <a:latin typeface="Cambria Math"/>
                        <a:ea typeface="Cambria Math"/>
                      </a:rPr>
                      <m:t>×</m:t>
                    </m:r>
                    <m:r>
                      <a:rPr lang="fa-IR" b="1" i="1" smtClean="0">
                        <a:solidFill>
                          <a:srgbClr val="C00000"/>
                        </a:solidFill>
                        <a:latin typeface="Cambria Math"/>
                        <a:ea typeface="Cambria Math"/>
                      </a:rPr>
                      <m:t>𝟔</m:t>
                    </m:r>
                    <m:r>
                      <a:rPr lang="fa-IR" b="1" i="1" smtClean="0">
                        <a:solidFill>
                          <a:srgbClr val="C00000"/>
                        </a:solidFill>
                        <a:latin typeface="Cambria Math"/>
                        <a:ea typeface="Cambria Math"/>
                      </a:rPr>
                      <m:t>=</m:t>
                    </m:r>
                    <m:r>
                      <a:rPr lang="fa-IR" b="1" i="1" smtClean="0">
                        <a:solidFill>
                          <a:srgbClr val="C00000"/>
                        </a:solidFill>
                        <a:latin typeface="Cambria Math"/>
                        <a:ea typeface="Cambria Math"/>
                      </a:rPr>
                      <m:t>𝟏𝟐</m:t>
                    </m:r>
                    <m:r>
                      <a:rPr lang="fa-IR" b="1" i="1" smtClean="0">
                        <a:solidFill>
                          <a:srgbClr val="C00000"/>
                        </a:solidFill>
                        <a:latin typeface="Cambria Math"/>
                        <a:ea typeface="Cambria Math"/>
                      </a:rPr>
                      <m:t>                            </m:t>
                    </m:r>
                    <m:r>
                      <a:rPr lang="fa-IR" b="1" i="1" smtClean="0">
                        <a:solidFill>
                          <a:srgbClr val="C00000"/>
                        </a:solidFill>
                        <a:latin typeface="Cambria Math"/>
                        <a:ea typeface="Cambria Math"/>
                      </a:rPr>
                      <m:t>𝟑</m:t>
                    </m:r>
                    <m:r>
                      <a:rPr lang="fa-IR" b="1" i="1" smtClean="0">
                        <a:solidFill>
                          <a:srgbClr val="C00000"/>
                        </a:solidFill>
                        <a:latin typeface="Cambria Math"/>
                        <a:ea typeface="Cambria Math"/>
                      </a:rPr>
                      <m:t>×</m:t>
                    </m:r>
                    <m:r>
                      <a:rPr lang="fa-IR" b="1" i="1" smtClean="0">
                        <a:solidFill>
                          <a:srgbClr val="C00000"/>
                        </a:solidFill>
                        <a:latin typeface="Cambria Math"/>
                        <a:ea typeface="Cambria Math"/>
                      </a:rPr>
                      <m:t>𝟒</m:t>
                    </m:r>
                    <m:r>
                      <a:rPr lang="fa-IR" b="1" i="1" smtClean="0">
                        <a:solidFill>
                          <a:srgbClr val="C00000"/>
                        </a:solidFill>
                        <a:latin typeface="Cambria Math"/>
                        <a:ea typeface="Cambria Math"/>
                      </a:rPr>
                      <m:t>=</m:t>
                    </m:r>
                    <m:r>
                      <a:rPr lang="fa-IR" b="1" i="1" smtClean="0">
                        <a:solidFill>
                          <a:srgbClr val="C00000"/>
                        </a:solidFill>
                        <a:latin typeface="Cambria Math"/>
                        <a:ea typeface="Cambria Math"/>
                      </a:rPr>
                      <m:t>𝟏𝟐</m:t>
                    </m:r>
                  </m:oMath>
                </a14:m>
                <a:endParaRPr lang="fa-IR" b="1" dirty="0" smtClean="0">
                  <a:solidFill>
                    <a:srgbClr val="C00000"/>
                  </a:solidFill>
                  <a:ea typeface="Cambria Math"/>
                </a:endParaRPr>
              </a:p>
              <a:p>
                <a:r>
                  <a:rPr lang="fa-IR" b="1" i="1" dirty="0" smtClean="0">
                    <a:solidFill>
                      <a:srgbClr val="C00000"/>
                    </a:solidFill>
                    <a:latin typeface="Cambria Math"/>
                    <a:ea typeface="Cambria Math"/>
                  </a:rPr>
                  <a:t>شمارنده های 12 </a:t>
                </a:r>
                <a:r>
                  <a:rPr lang="en-US" b="1" i="1" dirty="0" smtClean="0">
                    <a:solidFill>
                      <a:srgbClr val="C00000"/>
                    </a:solidFill>
                    <a:latin typeface="Cambria Math"/>
                    <a:ea typeface="Cambria Math"/>
                  </a:rPr>
                  <a:t>{1</a:t>
                </a:r>
                <a:r>
                  <a:rPr lang="en-US" b="1" i="1" dirty="0">
                    <a:solidFill>
                      <a:srgbClr val="C00000"/>
                    </a:solidFill>
                    <a:latin typeface="Cambria Math"/>
                    <a:ea typeface="Cambria Math"/>
                  </a:rPr>
                  <a:t> </a:t>
                </a:r>
                <a:r>
                  <a:rPr lang="en-US" b="1" i="1" dirty="0" smtClean="0">
                    <a:solidFill>
                      <a:srgbClr val="C00000"/>
                    </a:solidFill>
                    <a:latin typeface="Cambria Math"/>
                    <a:ea typeface="Cambria Math"/>
                  </a:rPr>
                  <a:t>, 2 , 3 , 4, 6 , 12}</a:t>
                </a:r>
              </a:p>
              <a:p>
                <a:pPr algn="r" rtl="1"/>
                <a:r>
                  <a:rPr lang="fa-IR" b="1" i="1" dirty="0" smtClean="0">
                    <a:solidFill>
                      <a:srgbClr val="C00000"/>
                    </a:solidFill>
                    <a:latin typeface="Cambria Math"/>
                    <a:ea typeface="Cambria Math"/>
                  </a:rPr>
                  <a:t>پس:</a:t>
                </a:r>
              </a:p>
              <a:p>
                <a:pPr algn="r" rtl="1"/>
                <a:r>
                  <a:rPr lang="fa-IR" b="1" i="1" dirty="0" smtClean="0">
                    <a:solidFill>
                      <a:srgbClr val="C00000"/>
                    </a:solidFill>
                    <a:latin typeface="Cambria Math"/>
                    <a:ea typeface="Cambria Math"/>
                  </a:rPr>
                  <a:t>کوچک ترین شمارنده هر عدد 1 است.</a:t>
                </a:r>
              </a:p>
              <a:p>
                <a:pPr algn="r" rtl="1"/>
                <a:r>
                  <a:rPr lang="fa-IR" b="1" i="1" dirty="0" smtClean="0">
                    <a:solidFill>
                      <a:srgbClr val="C00000"/>
                    </a:solidFill>
                    <a:latin typeface="Cambria Math"/>
                    <a:ea typeface="Cambria Math"/>
                  </a:rPr>
                  <a:t>بزرگ ترین شمارنده هر عدد خود آن عدد است</a:t>
                </a:r>
              </a:p>
              <a:p>
                <a:pPr algn="r" rtl="1"/>
                <a:endParaRPr lang="fa-IR" b="0" i="1" dirty="0">
                  <a:latin typeface="Cambria Math"/>
                  <a:ea typeface="Cambria Math"/>
                </a:endParaRPr>
              </a:p>
            </p:txBody>
          </p:sp>
        </mc:Choice>
        <mc:Fallback>
          <p:sp>
            <p:nvSpPr>
              <p:cNvPr id="8" name="TextBox 7"/>
              <p:cNvSpPr txBox="1">
                <a:spLocks noRot="1" noChangeAspect="1" noMove="1" noResize="1" noEditPoints="1" noAdjustHandles="1" noChangeArrowheads="1" noChangeShapeType="1" noTextEdit="1"/>
              </p:cNvSpPr>
              <p:nvPr/>
            </p:nvSpPr>
            <p:spPr>
              <a:xfrm>
                <a:off x="1046018" y="1828800"/>
                <a:ext cx="7543800" cy="1754326"/>
              </a:xfrm>
              <a:prstGeom prst="rect">
                <a:avLst/>
              </a:prstGeom>
              <a:blipFill rotWithShape="1">
                <a:blip r:embed="rId2"/>
                <a:stretch>
                  <a:fillRect l="-808" t="-1736" r="-647"/>
                </a:stretch>
              </a:blipFill>
            </p:spPr>
            <p:txBody>
              <a:bodyPr/>
              <a:lstStyle/>
              <a:p>
                <a:r>
                  <a:rPr lang="en-US">
                    <a:noFill/>
                  </a:rPr>
                  <a:t> </a:t>
                </a:r>
              </a:p>
            </p:txBody>
          </p:sp>
        </mc:Fallback>
      </mc:AlternateContent>
      <p:sp>
        <p:nvSpPr>
          <p:cNvPr id="9" name="TextBox 8"/>
          <p:cNvSpPr txBox="1"/>
          <p:nvPr/>
        </p:nvSpPr>
        <p:spPr>
          <a:xfrm>
            <a:off x="1143000" y="4128655"/>
            <a:ext cx="7467600" cy="707886"/>
          </a:xfrm>
          <a:prstGeom prst="rect">
            <a:avLst/>
          </a:prstGeom>
          <a:noFill/>
        </p:spPr>
        <p:txBody>
          <a:bodyPr wrap="square" rtlCol="0">
            <a:spAutoFit/>
          </a:bodyPr>
          <a:lstStyle/>
          <a:p>
            <a:pPr algn="r" rtl="1"/>
            <a:r>
              <a:rPr lang="fa-IR" sz="2000" b="1" dirty="0" smtClean="0">
                <a:solidFill>
                  <a:schemeClr val="accent5">
                    <a:lumMod val="50000"/>
                  </a:schemeClr>
                </a:solidFill>
              </a:rPr>
              <a:t>نکته:اعدا صحیح مثبت را اعداد طبیعی میگویند.کوچکترین عدد طبیعی 1 و بزرگترین عدد طبیعی نا مشخص است.</a:t>
            </a:r>
            <a:endParaRPr lang="en-US" sz="2000" b="1" dirty="0">
              <a:solidFill>
                <a:schemeClr val="accent5">
                  <a:lumMod val="50000"/>
                </a:schemeClr>
              </a:solidFill>
            </a:endParaRPr>
          </a:p>
        </p:txBody>
      </p:sp>
    </p:spTree>
    <p:extLst>
      <p:ext uri="{BB962C8B-B14F-4D97-AF65-F5344CB8AC3E}">
        <p14:creationId xmlns:p14="http://schemas.microsoft.com/office/powerpoint/2010/main" val="1050566206"/>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80">
                                          <p:stCondLst>
                                            <p:cond delay="0"/>
                                          </p:stCondLst>
                                        </p:cTn>
                                        <p:tgtEl>
                                          <p:spTgt spid="6">
                                            <p:txEl>
                                              <p:pRg st="0" end="0"/>
                                            </p:txEl>
                                          </p:spTgt>
                                        </p:tgtEl>
                                      </p:cBhvr>
                                    </p:animEffect>
                                    <p:anim calcmode="lin" valueType="num">
                                      <p:cBhvr>
                                        <p:cTn id="8"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xEl>
                                              <p:pRg st="0" end="0"/>
                                            </p:txEl>
                                          </p:spTgt>
                                        </p:tgtEl>
                                      </p:cBhvr>
                                      <p:to x="100000" y="60000"/>
                                    </p:animScale>
                                    <p:animScale>
                                      <p:cBhvr>
                                        <p:cTn id="14" dur="166" decel="50000">
                                          <p:stCondLst>
                                            <p:cond delay="676"/>
                                          </p:stCondLst>
                                        </p:cTn>
                                        <p:tgtEl>
                                          <p:spTgt spid="6">
                                            <p:txEl>
                                              <p:pRg st="0" end="0"/>
                                            </p:txEl>
                                          </p:spTgt>
                                        </p:tgtEl>
                                      </p:cBhvr>
                                      <p:to x="100000" y="100000"/>
                                    </p:animScale>
                                    <p:animScale>
                                      <p:cBhvr>
                                        <p:cTn id="15" dur="26">
                                          <p:stCondLst>
                                            <p:cond delay="1312"/>
                                          </p:stCondLst>
                                        </p:cTn>
                                        <p:tgtEl>
                                          <p:spTgt spid="6">
                                            <p:txEl>
                                              <p:pRg st="0" end="0"/>
                                            </p:txEl>
                                          </p:spTgt>
                                        </p:tgtEl>
                                      </p:cBhvr>
                                      <p:to x="100000" y="80000"/>
                                    </p:animScale>
                                    <p:animScale>
                                      <p:cBhvr>
                                        <p:cTn id="16" dur="166" decel="50000">
                                          <p:stCondLst>
                                            <p:cond delay="1338"/>
                                          </p:stCondLst>
                                        </p:cTn>
                                        <p:tgtEl>
                                          <p:spTgt spid="6">
                                            <p:txEl>
                                              <p:pRg st="0" end="0"/>
                                            </p:txEl>
                                          </p:spTgt>
                                        </p:tgtEl>
                                      </p:cBhvr>
                                      <p:to x="100000" y="100000"/>
                                    </p:animScale>
                                    <p:animScale>
                                      <p:cBhvr>
                                        <p:cTn id="17" dur="26">
                                          <p:stCondLst>
                                            <p:cond delay="1642"/>
                                          </p:stCondLst>
                                        </p:cTn>
                                        <p:tgtEl>
                                          <p:spTgt spid="6">
                                            <p:txEl>
                                              <p:pRg st="0" end="0"/>
                                            </p:txEl>
                                          </p:spTgt>
                                        </p:tgtEl>
                                      </p:cBhvr>
                                      <p:to x="100000" y="90000"/>
                                    </p:animScale>
                                    <p:animScale>
                                      <p:cBhvr>
                                        <p:cTn id="18" dur="166" decel="50000">
                                          <p:stCondLst>
                                            <p:cond delay="1668"/>
                                          </p:stCondLst>
                                        </p:cTn>
                                        <p:tgtEl>
                                          <p:spTgt spid="6">
                                            <p:txEl>
                                              <p:pRg st="0" end="0"/>
                                            </p:txEl>
                                          </p:spTgt>
                                        </p:tgtEl>
                                      </p:cBhvr>
                                      <p:to x="100000" y="100000"/>
                                    </p:animScale>
                                    <p:animScale>
                                      <p:cBhvr>
                                        <p:cTn id="19" dur="26">
                                          <p:stCondLst>
                                            <p:cond delay="1808"/>
                                          </p:stCondLst>
                                        </p:cTn>
                                        <p:tgtEl>
                                          <p:spTgt spid="6">
                                            <p:txEl>
                                              <p:pRg st="0" end="0"/>
                                            </p:txEl>
                                          </p:spTgt>
                                        </p:tgtEl>
                                      </p:cBhvr>
                                      <p:to x="100000" y="95000"/>
                                    </p:animScale>
                                    <p:animScale>
                                      <p:cBhvr>
                                        <p:cTn id="20" dur="166" decel="50000">
                                          <p:stCondLst>
                                            <p:cond delay="1834"/>
                                          </p:stCondLst>
                                        </p:cTn>
                                        <p:tgtEl>
                                          <p:spTgt spid="6">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80">
                                          <p:stCondLst>
                                            <p:cond delay="0"/>
                                          </p:stCondLst>
                                        </p:cTn>
                                        <p:tgtEl>
                                          <p:spTgt spid="8"/>
                                        </p:tgtEl>
                                      </p:cBhvr>
                                    </p:animEffect>
                                    <p:anim calcmode="lin" valueType="num">
                                      <p:cBhvr>
                                        <p:cTn id="2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1" dur="26">
                                          <p:stCondLst>
                                            <p:cond delay="650"/>
                                          </p:stCondLst>
                                        </p:cTn>
                                        <p:tgtEl>
                                          <p:spTgt spid="8"/>
                                        </p:tgtEl>
                                      </p:cBhvr>
                                      <p:to x="100000" y="60000"/>
                                    </p:animScale>
                                    <p:animScale>
                                      <p:cBhvr>
                                        <p:cTn id="32" dur="166" decel="50000">
                                          <p:stCondLst>
                                            <p:cond delay="676"/>
                                          </p:stCondLst>
                                        </p:cTn>
                                        <p:tgtEl>
                                          <p:spTgt spid="8"/>
                                        </p:tgtEl>
                                      </p:cBhvr>
                                      <p:to x="100000" y="100000"/>
                                    </p:animScale>
                                    <p:animScale>
                                      <p:cBhvr>
                                        <p:cTn id="33" dur="26">
                                          <p:stCondLst>
                                            <p:cond delay="1312"/>
                                          </p:stCondLst>
                                        </p:cTn>
                                        <p:tgtEl>
                                          <p:spTgt spid="8"/>
                                        </p:tgtEl>
                                      </p:cBhvr>
                                      <p:to x="100000" y="80000"/>
                                    </p:animScale>
                                    <p:animScale>
                                      <p:cBhvr>
                                        <p:cTn id="34" dur="166" decel="50000">
                                          <p:stCondLst>
                                            <p:cond delay="1338"/>
                                          </p:stCondLst>
                                        </p:cTn>
                                        <p:tgtEl>
                                          <p:spTgt spid="8"/>
                                        </p:tgtEl>
                                      </p:cBhvr>
                                      <p:to x="100000" y="100000"/>
                                    </p:animScale>
                                    <p:animScale>
                                      <p:cBhvr>
                                        <p:cTn id="35" dur="26">
                                          <p:stCondLst>
                                            <p:cond delay="1642"/>
                                          </p:stCondLst>
                                        </p:cTn>
                                        <p:tgtEl>
                                          <p:spTgt spid="8"/>
                                        </p:tgtEl>
                                      </p:cBhvr>
                                      <p:to x="100000" y="90000"/>
                                    </p:animScale>
                                    <p:animScale>
                                      <p:cBhvr>
                                        <p:cTn id="36" dur="166" decel="50000">
                                          <p:stCondLst>
                                            <p:cond delay="1668"/>
                                          </p:stCondLst>
                                        </p:cTn>
                                        <p:tgtEl>
                                          <p:spTgt spid="8"/>
                                        </p:tgtEl>
                                      </p:cBhvr>
                                      <p:to x="100000" y="100000"/>
                                    </p:animScale>
                                    <p:animScale>
                                      <p:cBhvr>
                                        <p:cTn id="37" dur="26">
                                          <p:stCondLst>
                                            <p:cond delay="1808"/>
                                          </p:stCondLst>
                                        </p:cTn>
                                        <p:tgtEl>
                                          <p:spTgt spid="8"/>
                                        </p:tgtEl>
                                      </p:cBhvr>
                                      <p:to x="100000" y="95000"/>
                                    </p:animScale>
                                    <p:animScale>
                                      <p:cBhvr>
                                        <p:cTn id="38" dur="166" decel="50000">
                                          <p:stCondLst>
                                            <p:cond delay="1834"/>
                                          </p:stCondLst>
                                        </p:cTn>
                                        <p:tgtEl>
                                          <p:spTgt spid="8"/>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Effect transition="in" filter="wheel(1)">
                                      <p:cBhvr>
                                        <p:cTn id="43"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3</a:t>
            </a:fld>
            <a:endParaRPr lang="en-US"/>
          </a:p>
        </p:txBody>
      </p:sp>
      <p:sp>
        <p:nvSpPr>
          <p:cNvPr id="5" name="TextBox 4"/>
          <p:cNvSpPr txBox="1"/>
          <p:nvPr/>
        </p:nvSpPr>
        <p:spPr>
          <a:xfrm>
            <a:off x="4114800" y="304800"/>
            <a:ext cx="4419600" cy="523220"/>
          </a:xfrm>
          <a:prstGeom prst="rect">
            <a:avLst/>
          </a:prstGeom>
          <a:noFill/>
        </p:spPr>
        <p:txBody>
          <a:bodyPr wrap="square" rtlCol="0">
            <a:spAutoFit/>
          </a:bodyPr>
          <a:lstStyle/>
          <a:p>
            <a:pPr algn="r" rtl="1"/>
            <a:r>
              <a:rPr lang="fa-IR" sz="2800" b="1" dirty="0" smtClean="0">
                <a:solidFill>
                  <a:schemeClr val="accent3">
                    <a:lumMod val="75000"/>
                  </a:schemeClr>
                </a:solidFill>
              </a:rPr>
              <a:t>اعداد اول</a:t>
            </a:r>
            <a:endParaRPr lang="en-US" sz="2800" b="1" dirty="0">
              <a:solidFill>
                <a:schemeClr val="accent3">
                  <a:lumMod val="75000"/>
                </a:schemeClr>
              </a:solidFill>
            </a:endParaRPr>
          </a:p>
        </p:txBody>
      </p:sp>
      <p:sp>
        <p:nvSpPr>
          <p:cNvPr id="6" name="TextBox 5"/>
          <p:cNvSpPr txBox="1"/>
          <p:nvPr/>
        </p:nvSpPr>
        <p:spPr>
          <a:xfrm>
            <a:off x="1600200" y="1066800"/>
            <a:ext cx="7086600" cy="2246769"/>
          </a:xfrm>
          <a:prstGeom prst="rect">
            <a:avLst/>
          </a:prstGeom>
          <a:noFill/>
        </p:spPr>
        <p:txBody>
          <a:bodyPr wrap="square" rtlCol="0">
            <a:spAutoFit/>
          </a:bodyPr>
          <a:lstStyle/>
          <a:p>
            <a:pPr algn="r" rtl="1"/>
            <a:r>
              <a:rPr lang="fa-IR" sz="2000" b="1" dirty="0" smtClean="0">
                <a:solidFill>
                  <a:schemeClr val="accent5">
                    <a:lumMod val="50000"/>
                  </a:schemeClr>
                </a:solidFill>
              </a:rPr>
              <a:t>هر عدد طبیعی بزرگ تر از یک  که فقط بر خودش و یک بخش پذیر باشد عدد اول است مانند 5،7 ،13</a:t>
            </a:r>
          </a:p>
          <a:p>
            <a:pPr algn="r" rtl="1"/>
            <a:r>
              <a:rPr lang="fa-IR" sz="2000" b="1" dirty="0" smtClean="0">
                <a:solidFill>
                  <a:schemeClr val="accent5">
                    <a:lumMod val="50000"/>
                  </a:schemeClr>
                </a:solidFill>
              </a:rPr>
              <a:t>عدد 2 تنها عدد زوج اول و کوچترین عدد اول است و به جز 2 تمامی اعداد اول فرد هستند.</a:t>
            </a:r>
          </a:p>
          <a:p>
            <a:pPr algn="r" rtl="1"/>
            <a:r>
              <a:rPr lang="fa-IR" sz="2000" b="1" dirty="0" smtClean="0">
                <a:solidFill>
                  <a:schemeClr val="accent5">
                    <a:lumMod val="50000"/>
                  </a:schemeClr>
                </a:solidFill>
              </a:rPr>
              <a:t>مجموع یا اختلاف 2 عدد هنگامی فرد میشود که حتما یکی زوج و دیگری فرد باشد. بنابین وقتی مجموع یا اختلاف دو عدد اول فرد میشود حتما یکی از آن ها عدد 2 است.</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313569"/>
            <a:ext cx="4090988" cy="3276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46493662"/>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fill="hold"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
                                            <p:txEl>
                                              <p:pRg st="0" end="0"/>
                                            </p:txEl>
                                          </p:spTgt>
                                        </p:tgtEl>
                                        <p:attrNameLst>
                                          <p:attrName>ppt_x</p:attrName>
                                          <p:attrName>ppt_y</p:attrName>
                                        </p:attrNameLst>
                                      </p:cBhvr>
                                    </p:animMotion>
                                    <p:animRot by="1500000">
                                      <p:cBhvr>
                                        <p:cTn id="7" dur="125" fill="hold">
                                          <p:stCondLst>
                                            <p:cond delay="0"/>
                                          </p:stCondLst>
                                        </p:cTn>
                                        <p:tgtEl>
                                          <p:spTgt spid="6">
                                            <p:txEl>
                                              <p:pRg st="0" end="0"/>
                                            </p:txEl>
                                          </p:spTgt>
                                        </p:tgtEl>
                                        <p:attrNameLst>
                                          <p:attrName>r</p:attrName>
                                        </p:attrNameLst>
                                      </p:cBhvr>
                                    </p:animRot>
                                    <p:animRot by="-1500000">
                                      <p:cBhvr>
                                        <p:cTn id="8" dur="125" fill="hold">
                                          <p:stCondLst>
                                            <p:cond delay="125"/>
                                          </p:stCondLst>
                                        </p:cTn>
                                        <p:tgtEl>
                                          <p:spTgt spid="6">
                                            <p:txEl>
                                              <p:pRg st="0" end="0"/>
                                            </p:txEl>
                                          </p:spTgt>
                                        </p:tgtEl>
                                        <p:attrNameLst>
                                          <p:attrName>r</p:attrName>
                                        </p:attrNameLst>
                                      </p:cBhvr>
                                    </p:animRot>
                                    <p:animRot by="-1500000">
                                      <p:cBhvr>
                                        <p:cTn id="9" dur="125" fill="hold">
                                          <p:stCondLst>
                                            <p:cond delay="250"/>
                                          </p:stCondLst>
                                        </p:cTn>
                                        <p:tgtEl>
                                          <p:spTgt spid="6">
                                            <p:txEl>
                                              <p:pRg st="0" end="0"/>
                                            </p:txEl>
                                          </p:spTgt>
                                        </p:tgtEl>
                                        <p:attrNameLst>
                                          <p:attrName>r</p:attrName>
                                        </p:attrNameLst>
                                      </p:cBhvr>
                                    </p:animRot>
                                    <p:animRot by="1500000">
                                      <p:cBhvr>
                                        <p:cTn id="10" dur="125" fill="hold">
                                          <p:stCondLst>
                                            <p:cond delay="375"/>
                                          </p:stCondLst>
                                        </p:cTn>
                                        <p:tgtEl>
                                          <p:spTgt spid="6">
                                            <p:txEl>
                                              <p:pRg st="0" end="0"/>
                                            </p:txEl>
                                          </p:spTgt>
                                        </p:tgtEl>
                                        <p:attrNameLst>
                                          <p:attrName>r</p:attrName>
                                        </p:attrNameLst>
                                      </p:cBhvr>
                                    </p:animRot>
                                  </p:childTnLst>
                                </p:cTn>
                              </p:par>
                              <p:par>
                                <p:cTn id="11" presetID="34" presetClass="emph" presetSubtype="0" fill="hold" nodeType="with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6">
                                            <p:txEl>
                                              <p:pRg st="1" end="1"/>
                                            </p:txEl>
                                          </p:spTgt>
                                        </p:tgtEl>
                                        <p:attrNameLst>
                                          <p:attrName>ppt_x</p:attrName>
                                          <p:attrName>ppt_y</p:attrName>
                                        </p:attrNameLst>
                                      </p:cBhvr>
                                    </p:animMotion>
                                    <p:animRot by="1500000">
                                      <p:cBhvr>
                                        <p:cTn id="13" dur="125" fill="hold">
                                          <p:stCondLst>
                                            <p:cond delay="0"/>
                                          </p:stCondLst>
                                        </p:cTn>
                                        <p:tgtEl>
                                          <p:spTgt spid="6">
                                            <p:txEl>
                                              <p:pRg st="1" end="1"/>
                                            </p:txEl>
                                          </p:spTgt>
                                        </p:tgtEl>
                                        <p:attrNameLst>
                                          <p:attrName>r</p:attrName>
                                        </p:attrNameLst>
                                      </p:cBhvr>
                                    </p:animRot>
                                    <p:animRot by="-1500000">
                                      <p:cBhvr>
                                        <p:cTn id="14" dur="125" fill="hold">
                                          <p:stCondLst>
                                            <p:cond delay="125"/>
                                          </p:stCondLst>
                                        </p:cTn>
                                        <p:tgtEl>
                                          <p:spTgt spid="6">
                                            <p:txEl>
                                              <p:pRg st="1" end="1"/>
                                            </p:txEl>
                                          </p:spTgt>
                                        </p:tgtEl>
                                        <p:attrNameLst>
                                          <p:attrName>r</p:attrName>
                                        </p:attrNameLst>
                                      </p:cBhvr>
                                    </p:animRot>
                                    <p:animRot by="-1500000">
                                      <p:cBhvr>
                                        <p:cTn id="15" dur="125" fill="hold">
                                          <p:stCondLst>
                                            <p:cond delay="250"/>
                                          </p:stCondLst>
                                        </p:cTn>
                                        <p:tgtEl>
                                          <p:spTgt spid="6">
                                            <p:txEl>
                                              <p:pRg st="1" end="1"/>
                                            </p:txEl>
                                          </p:spTgt>
                                        </p:tgtEl>
                                        <p:attrNameLst>
                                          <p:attrName>r</p:attrName>
                                        </p:attrNameLst>
                                      </p:cBhvr>
                                    </p:animRot>
                                    <p:animRot by="1500000">
                                      <p:cBhvr>
                                        <p:cTn id="16" dur="125" fill="hold">
                                          <p:stCondLst>
                                            <p:cond delay="375"/>
                                          </p:stCondLst>
                                        </p:cTn>
                                        <p:tgtEl>
                                          <p:spTgt spid="6">
                                            <p:txEl>
                                              <p:pRg st="1" end="1"/>
                                            </p:txEl>
                                          </p:spTgt>
                                        </p:tgtEl>
                                        <p:attrNameLst>
                                          <p:attrName>r</p:attrName>
                                        </p:attrNameLst>
                                      </p:cBhvr>
                                    </p:animRot>
                                  </p:childTnLst>
                                </p:cTn>
                              </p:par>
                              <p:par>
                                <p:cTn id="17" presetID="34" presetClass="emph" presetSubtype="0" fill="hold" nodeType="withEffect">
                                  <p:stCondLst>
                                    <p:cond delay="0"/>
                                  </p:stCondLst>
                                  <p:iterate type="lt">
                                    <p:tmPct val="10000"/>
                                  </p:iterate>
                                  <p:childTnLst>
                                    <p:animMotion origin="layout" path="M 0.0 0.0 L 0.0 -0.07213" pathEditMode="relative" ptsTypes="">
                                      <p:cBhvr>
                                        <p:cTn id="18" dur="250" accel="50000" decel="50000" autoRev="1" fill="hold">
                                          <p:stCondLst>
                                            <p:cond delay="0"/>
                                          </p:stCondLst>
                                        </p:cTn>
                                        <p:tgtEl>
                                          <p:spTgt spid="6">
                                            <p:txEl>
                                              <p:pRg st="2" end="2"/>
                                            </p:txEl>
                                          </p:spTgt>
                                        </p:tgtEl>
                                        <p:attrNameLst>
                                          <p:attrName>ppt_x</p:attrName>
                                          <p:attrName>ppt_y</p:attrName>
                                        </p:attrNameLst>
                                      </p:cBhvr>
                                    </p:animMotion>
                                    <p:animRot by="1500000">
                                      <p:cBhvr>
                                        <p:cTn id="19" dur="125" fill="hold">
                                          <p:stCondLst>
                                            <p:cond delay="0"/>
                                          </p:stCondLst>
                                        </p:cTn>
                                        <p:tgtEl>
                                          <p:spTgt spid="6">
                                            <p:txEl>
                                              <p:pRg st="2" end="2"/>
                                            </p:txEl>
                                          </p:spTgt>
                                        </p:tgtEl>
                                        <p:attrNameLst>
                                          <p:attrName>r</p:attrName>
                                        </p:attrNameLst>
                                      </p:cBhvr>
                                    </p:animRot>
                                    <p:animRot by="-1500000">
                                      <p:cBhvr>
                                        <p:cTn id="20" dur="125" fill="hold">
                                          <p:stCondLst>
                                            <p:cond delay="125"/>
                                          </p:stCondLst>
                                        </p:cTn>
                                        <p:tgtEl>
                                          <p:spTgt spid="6">
                                            <p:txEl>
                                              <p:pRg st="2" end="2"/>
                                            </p:txEl>
                                          </p:spTgt>
                                        </p:tgtEl>
                                        <p:attrNameLst>
                                          <p:attrName>r</p:attrName>
                                        </p:attrNameLst>
                                      </p:cBhvr>
                                    </p:animRot>
                                    <p:animRot by="-1500000">
                                      <p:cBhvr>
                                        <p:cTn id="21" dur="125" fill="hold">
                                          <p:stCondLst>
                                            <p:cond delay="250"/>
                                          </p:stCondLst>
                                        </p:cTn>
                                        <p:tgtEl>
                                          <p:spTgt spid="6">
                                            <p:txEl>
                                              <p:pRg st="2" end="2"/>
                                            </p:txEl>
                                          </p:spTgt>
                                        </p:tgtEl>
                                        <p:attrNameLst>
                                          <p:attrName>r</p:attrName>
                                        </p:attrNameLst>
                                      </p:cBhvr>
                                    </p:animRot>
                                    <p:animRot by="1500000">
                                      <p:cBhvr>
                                        <p:cTn id="22" dur="125" fill="hold">
                                          <p:stCondLst>
                                            <p:cond delay="375"/>
                                          </p:stCondLst>
                                        </p:cTn>
                                        <p:tgtEl>
                                          <p:spTgt spid="6">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4</a:t>
            </a:fld>
            <a:endParaRPr lang="en-US"/>
          </a:p>
        </p:txBody>
      </p:sp>
      <p:sp>
        <p:nvSpPr>
          <p:cNvPr id="6" name="TextBox 5"/>
          <p:cNvSpPr txBox="1"/>
          <p:nvPr/>
        </p:nvSpPr>
        <p:spPr>
          <a:xfrm>
            <a:off x="4724400" y="533400"/>
            <a:ext cx="3810000" cy="646331"/>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rtl="1"/>
            <a:r>
              <a:rPr lang="fa-IR" b="1" dirty="0" smtClean="0"/>
              <a:t>شمارنده های اول</a:t>
            </a:r>
          </a:p>
          <a:p>
            <a:pPr algn="r" rtl="1"/>
            <a:endParaRPr lang="en-US" dirty="0"/>
          </a:p>
        </p:txBody>
      </p:sp>
      <p:sp>
        <p:nvSpPr>
          <p:cNvPr id="7" name="TextBox 6"/>
          <p:cNvSpPr txBox="1"/>
          <p:nvPr/>
        </p:nvSpPr>
        <p:spPr>
          <a:xfrm>
            <a:off x="3124200" y="1800907"/>
            <a:ext cx="3962400"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r" rtl="1"/>
            <a:r>
              <a:rPr lang="fa-IR" dirty="0" smtClean="0"/>
              <a:t>شمارنده ها ی عدد 24 را بنویسید.</a:t>
            </a:r>
          </a:p>
        </p:txBody>
      </p:sp>
      <p:sp>
        <p:nvSpPr>
          <p:cNvPr id="8" name="TextBox 7"/>
          <p:cNvSpPr txBox="1"/>
          <p:nvPr/>
        </p:nvSpPr>
        <p:spPr>
          <a:xfrm>
            <a:off x="519545" y="2743200"/>
            <a:ext cx="5638800" cy="369332"/>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r>
              <a:rPr lang="fa-IR" dirty="0" smtClean="0"/>
              <a:t>شمارنده های 24</a:t>
            </a:r>
            <a:r>
              <a:rPr lang="en-US" dirty="0" smtClean="0"/>
              <a:t>{1,2,3,4,6,8,12,24}</a:t>
            </a:r>
            <a:endParaRPr lang="en-US" dirty="0"/>
          </a:p>
        </p:txBody>
      </p:sp>
      <p:sp>
        <p:nvSpPr>
          <p:cNvPr id="9" name="TextBox 8"/>
          <p:cNvSpPr txBox="1"/>
          <p:nvPr/>
        </p:nvSpPr>
        <p:spPr>
          <a:xfrm>
            <a:off x="3886200" y="3657600"/>
            <a:ext cx="4299531" cy="1015663"/>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pPr algn="r"/>
            <a:r>
              <a:rPr lang="fa-IR" sz="2000" b="1" dirty="0" smtClean="0"/>
              <a:t>تمامی اعداد اولی که 24 بر آنها بخش پذیر باشد شمارنده های اول 24 نامیده  </a:t>
            </a:r>
            <a:r>
              <a:rPr lang="fa-IR" b="1" dirty="0" smtClean="0"/>
              <a:t>میشوند</a:t>
            </a:r>
            <a:r>
              <a:rPr lang="fa-IR" dirty="0" smtClean="0"/>
              <a:t>.</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762" y="4105832"/>
            <a:ext cx="2625437" cy="23806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2510047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
                                            <p:txEl>
                                              <p:pRg st="0" end="0"/>
                                            </p:txEl>
                                          </p:spTgt>
                                        </p:tgtEl>
                                        <p:attrNameLst>
                                          <p:attrName>ppt_x</p:attrName>
                                          <p:attrName>ppt_y</p:attrName>
                                        </p:attrNameLst>
                                      </p:cBhvr>
                                    </p:animMotion>
                                    <p:animRot by="1500000">
                                      <p:cBhvr>
                                        <p:cTn id="7" dur="125" fill="hold">
                                          <p:stCondLst>
                                            <p:cond delay="0"/>
                                          </p:stCondLst>
                                        </p:cTn>
                                        <p:tgtEl>
                                          <p:spTgt spid="7">
                                            <p:txEl>
                                              <p:pRg st="0" end="0"/>
                                            </p:txEl>
                                          </p:spTgt>
                                        </p:tgtEl>
                                        <p:attrNameLst>
                                          <p:attrName>r</p:attrName>
                                        </p:attrNameLst>
                                      </p:cBhvr>
                                    </p:animRot>
                                    <p:animRot by="-1500000">
                                      <p:cBhvr>
                                        <p:cTn id="8" dur="125" fill="hold">
                                          <p:stCondLst>
                                            <p:cond delay="125"/>
                                          </p:stCondLst>
                                        </p:cTn>
                                        <p:tgtEl>
                                          <p:spTgt spid="7">
                                            <p:txEl>
                                              <p:pRg st="0" end="0"/>
                                            </p:txEl>
                                          </p:spTgt>
                                        </p:tgtEl>
                                        <p:attrNameLst>
                                          <p:attrName>r</p:attrName>
                                        </p:attrNameLst>
                                      </p:cBhvr>
                                    </p:animRot>
                                    <p:animRot by="-1500000">
                                      <p:cBhvr>
                                        <p:cTn id="9" dur="125" fill="hold">
                                          <p:stCondLst>
                                            <p:cond delay="250"/>
                                          </p:stCondLst>
                                        </p:cTn>
                                        <p:tgtEl>
                                          <p:spTgt spid="7">
                                            <p:txEl>
                                              <p:pRg st="0" end="0"/>
                                            </p:txEl>
                                          </p:spTgt>
                                        </p:tgtEl>
                                        <p:attrNameLst>
                                          <p:attrName>r</p:attrName>
                                        </p:attrNameLst>
                                      </p:cBhvr>
                                    </p:animRot>
                                    <p:animRot by="1500000">
                                      <p:cBhvr>
                                        <p:cTn id="10" dur="125" fill="hold">
                                          <p:stCondLst>
                                            <p:cond delay="375"/>
                                          </p:stCondLst>
                                        </p:cTn>
                                        <p:tgtEl>
                                          <p:spTgt spid="7">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5</a:t>
            </a:fld>
            <a:endParaRPr lang="en-US"/>
          </a:p>
        </p:txBody>
      </p:sp>
      <p:sp>
        <p:nvSpPr>
          <p:cNvPr id="5" name="TextBox 4"/>
          <p:cNvSpPr txBox="1"/>
          <p:nvPr/>
        </p:nvSpPr>
        <p:spPr>
          <a:xfrm>
            <a:off x="3048000" y="381000"/>
            <a:ext cx="5791200" cy="163121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r" rtl="1"/>
            <a:r>
              <a:rPr lang="fa-IR" sz="2000" b="1" dirty="0" smtClean="0">
                <a:solidFill>
                  <a:srgbClr val="C00000"/>
                </a:solidFill>
              </a:rPr>
              <a:t>برای یافتن شمارنده های اول یک عدد روش های مختلفی وجود دارد که یکی از آنها تجزیه درختی است که مثال آن در زیر آمده است.</a:t>
            </a:r>
          </a:p>
          <a:p>
            <a:pPr algn="r" rtl="1"/>
            <a:r>
              <a:rPr lang="fa-IR" sz="2000" b="1" dirty="0" smtClean="0">
                <a:solidFill>
                  <a:srgbClr val="C00000"/>
                </a:solidFill>
              </a:rPr>
              <a:t>-شمارنده های اول عدد 60 را با نمودار درختی به دست آورید.</a:t>
            </a:r>
            <a:endParaRPr lang="en-US" sz="2000" b="1" dirty="0">
              <a:solidFill>
                <a:srgbClr val="C00000"/>
              </a:solidFill>
            </a:endParaRPr>
          </a:p>
        </p:txBody>
      </p:sp>
      <p:sp>
        <p:nvSpPr>
          <p:cNvPr id="6" name="TextBox 5"/>
          <p:cNvSpPr txBox="1"/>
          <p:nvPr/>
        </p:nvSpPr>
        <p:spPr>
          <a:xfrm>
            <a:off x="1620982" y="842665"/>
            <a:ext cx="533400" cy="369332"/>
          </a:xfrm>
          <a:prstGeom prst="rect">
            <a:avLst/>
          </a:prstGeom>
          <a:noFill/>
        </p:spPr>
        <p:txBody>
          <a:bodyPr wrap="square" rtlCol="0">
            <a:spAutoFit/>
          </a:bodyPr>
          <a:lstStyle/>
          <a:p>
            <a:r>
              <a:rPr lang="fa-IR" dirty="0" smtClean="0"/>
              <a:t>60</a:t>
            </a:r>
            <a:endParaRPr lang="en-US" dirty="0"/>
          </a:p>
        </p:txBody>
      </p:sp>
      <p:cxnSp>
        <p:nvCxnSpPr>
          <p:cNvPr id="10" name="Straight Connector 9"/>
          <p:cNvCxnSpPr/>
          <p:nvPr/>
        </p:nvCxnSpPr>
        <p:spPr>
          <a:xfrm flipH="1">
            <a:off x="1371600" y="1211997"/>
            <a:ext cx="381000" cy="46440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2"/>
          </p:cNvCxnSpPr>
          <p:nvPr/>
        </p:nvCxnSpPr>
        <p:spPr>
          <a:xfrm>
            <a:off x="1887682" y="1211997"/>
            <a:ext cx="398318" cy="464403"/>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219200" y="1676400"/>
            <a:ext cx="342900" cy="369332"/>
          </a:xfrm>
          <a:prstGeom prst="rect">
            <a:avLst/>
          </a:prstGeom>
          <a:noFill/>
        </p:spPr>
        <p:txBody>
          <a:bodyPr wrap="square" rtlCol="0">
            <a:spAutoFit/>
          </a:bodyPr>
          <a:lstStyle/>
          <a:p>
            <a:r>
              <a:rPr lang="fa-IR" dirty="0" smtClean="0"/>
              <a:t>6</a:t>
            </a:r>
            <a:endParaRPr lang="en-US" dirty="0"/>
          </a:p>
        </p:txBody>
      </p:sp>
      <p:sp>
        <p:nvSpPr>
          <p:cNvPr id="14" name="TextBox 13"/>
          <p:cNvSpPr txBox="1"/>
          <p:nvPr/>
        </p:nvSpPr>
        <p:spPr>
          <a:xfrm>
            <a:off x="2086841" y="1676400"/>
            <a:ext cx="580159" cy="369332"/>
          </a:xfrm>
          <a:prstGeom prst="rect">
            <a:avLst/>
          </a:prstGeom>
          <a:noFill/>
        </p:spPr>
        <p:txBody>
          <a:bodyPr wrap="square" rtlCol="0">
            <a:spAutoFit/>
          </a:bodyPr>
          <a:lstStyle/>
          <a:p>
            <a:r>
              <a:rPr lang="fa-IR" dirty="0" smtClean="0"/>
              <a:t>10</a:t>
            </a:r>
            <a:endParaRPr lang="en-US" dirty="0"/>
          </a:p>
        </p:txBody>
      </p:sp>
      <p:cxnSp>
        <p:nvCxnSpPr>
          <p:cNvPr id="16" name="Straight Connector 15"/>
          <p:cNvCxnSpPr/>
          <p:nvPr/>
        </p:nvCxnSpPr>
        <p:spPr>
          <a:xfrm flipH="1">
            <a:off x="1066800" y="2045732"/>
            <a:ext cx="323850" cy="4688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401041" y="2045732"/>
            <a:ext cx="351559" cy="46886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376921" y="2108077"/>
            <a:ext cx="290079" cy="40652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4" idx="2"/>
          </p:cNvCxnSpPr>
          <p:nvPr/>
        </p:nvCxnSpPr>
        <p:spPr>
          <a:xfrm flipH="1">
            <a:off x="2086841" y="2045732"/>
            <a:ext cx="290080" cy="468868"/>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838200" y="2514600"/>
            <a:ext cx="381000" cy="369332"/>
          </a:xfrm>
          <a:prstGeom prst="rect">
            <a:avLst/>
          </a:prstGeom>
          <a:noFill/>
        </p:spPr>
        <p:txBody>
          <a:bodyPr wrap="square" rtlCol="0">
            <a:spAutoFit/>
          </a:bodyPr>
          <a:lstStyle/>
          <a:p>
            <a:r>
              <a:rPr lang="fa-IR" dirty="0" smtClean="0"/>
              <a:t>2</a:t>
            </a:r>
            <a:endParaRPr lang="en-US" dirty="0"/>
          </a:p>
        </p:txBody>
      </p:sp>
      <p:sp>
        <p:nvSpPr>
          <p:cNvPr id="38" name="TextBox 37"/>
          <p:cNvSpPr txBox="1"/>
          <p:nvPr/>
        </p:nvSpPr>
        <p:spPr>
          <a:xfrm>
            <a:off x="1562100" y="2514600"/>
            <a:ext cx="325582" cy="369332"/>
          </a:xfrm>
          <a:prstGeom prst="rect">
            <a:avLst/>
          </a:prstGeom>
          <a:noFill/>
        </p:spPr>
        <p:txBody>
          <a:bodyPr wrap="square" rtlCol="0">
            <a:spAutoFit/>
          </a:bodyPr>
          <a:lstStyle/>
          <a:p>
            <a:r>
              <a:rPr lang="fa-IR" dirty="0" smtClean="0"/>
              <a:t>3</a:t>
            </a:r>
            <a:endParaRPr lang="en-US" dirty="0"/>
          </a:p>
        </p:txBody>
      </p:sp>
      <p:sp>
        <p:nvSpPr>
          <p:cNvPr id="39" name="TextBox 38"/>
          <p:cNvSpPr txBox="1"/>
          <p:nvPr/>
        </p:nvSpPr>
        <p:spPr>
          <a:xfrm>
            <a:off x="2086841" y="2514600"/>
            <a:ext cx="290079" cy="369332"/>
          </a:xfrm>
          <a:prstGeom prst="rect">
            <a:avLst/>
          </a:prstGeom>
          <a:noFill/>
        </p:spPr>
        <p:txBody>
          <a:bodyPr wrap="square" rtlCol="0">
            <a:spAutoFit/>
          </a:bodyPr>
          <a:lstStyle/>
          <a:p>
            <a:r>
              <a:rPr lang="fa-IR" dirty="0" smtClean="0"/>
              <a:t>2</a:t>
            </a:r>
            <a:endParaRPr lang="en-US" dirty="0"/>
          </a:p>
        </p:txBody>
      </p:sp>
      <p:sp>
        <p:nvSpPr>
          <p:cNvPr id="40" name="TextBox 39"/>
          <p:cNvSpPr txBox="1"/>
          <p:nvPr/>
        </p:nvSpPr>
        <p:spPr>
          <a:xfrm>
            <a:off x="2667000" y="2514600"/>
            <a:ext cx="381000" cy="369332"/>
          </a:xfrm>
          <a:prstGeom prst="rect">
            <a:avLst/>
          </a:prstGeom>
          <a:noFill/>
        </p:spPr>
        <p:txBody>
          <a:bodyPr wrap="square" rtlCol="0">
            <a:spAutoFit/>
          </a:bodyPr>
          <a:lstStyle/>
          <a:p>
            <a:r>
              <a:rPr lang="fa-IR" dirty="0" smtClean="0"/>
              <a:t>5</a:t>
            </a:r>
            <a:endParaRPr lang="en-US" dirty="0"/>
          </a:p>
        </p:txBody>
      </p:sp>
      <mc:AlternateContent xmlns:mc="http://schemas.openxmlformats.org/markup-compatibility/2006">
        <mc:Choice xmlns:a14="http://schemas.microsoft.com/office/drawing/2010/main" Requires="a14">
          <p:sp>
            <p:nvSpPr>
              <p:cNvPr id="41" name="TextBox 40"/>
              <p:cNvSpPr txBox="1"/>
              <p:nvPr/>
            </p:nvSpPr>
            <p:spPr>
              <a:xfrm>
                <a:off x="4648200" y="2514600"/>
                <a:ext cx="3962400" cy="1477328"/>
              </a:xfrm>
              <a:prstGeom prst="rect">
                <a:avLst/>
              </a:prstGeom>
              <a:noFill/>
            </p:spPr>
            <p:txBody>
              <a:bodyPr wrap="square" rtlCol="0">
                <a:spAutoFit/>
              </a:bodyPr>
              <a:lstStyle/>
              <a:p>
                <a:pPr algn="r" rtl="1"/>
                <a:r>
                  <a:rPr lang="fa-IR" b="1" dirty="0" smtClean="0">
                    <a:solidFill>
                      <a:srgbClr val="C00000"/>
                    </a:solidFill>
                  </a:rPr>
                  <a:t>روش دوم:عدد 60 را به صورت حاصل ضرب اعداد مینویسیم تا این که همه ی اعداد حاصل ضرب ،عدد اول شوند.</a:t>
                </a:r>
              </a:p>
              <a:p>
                <a:r>
                  <a:rPr lang="fa-IR" b="1" dirty="0" smtClean="0">
                    <a:solidFill>
                      <a:srgbClr val="C00000"/>
                    </a:solidFill>
                  </a:rPr>
                  <a:t>60</a:t>
                </a:r>
                <a:r>
                  <a:rPr lang="en-US" b="1" dirty="0" smtClean="0">
                    <a:solidFill>
                      <a:srgbClr val="C00000"/>
                    </a:solidFill>
                  </a:rPr>
                  <a:t>=6</a:t>
                </a:r>
                <a14:m>
                  <m:oMath xmlns:m="http://schemas.openxmlformats.org/officeDocument/2006/math">
                    <m:r>
                      <a:rPr lang="en-US" b="1" i="1" smtClean="0">
                        <a:solidFill>
                          <a:srgbClr val="C00000"/>
                        </a:solidFill>
                        <a:latin typeface="Cambria Math"/>
                        <a:ea typeface="Cambria Math"/>
                      </a:rPr>
                      <m:t>×</m:t>
                    </m:r>
                    <m:r>
                      <a:rPr lang="en-US" b="1" i="1" smtClean="0">
                        <a:solidFill>
                          <a:srgbClr val="C00000"/>
                        </a:solidFill>
                        <a:latin typeface="Cambria Math"/>
                        <a:ea typeface="Cambria Math"/>
                      </a:rPr>
                      <m:t>𝟏𝟎</m:t>
                    </m:r>
                    <m:r>
                      <a:rPr lang="en-US" b="1" i="1" smtClean="0">
                        <a:solidFill>
                          <a:srgbClr val="C00000"/>
                        </a:solidFill>
                        <a:latin typeface="Cambria Math"/>
                        <a:ea typeface="Cambria Math"/>
                      </a:rPr>
                      <m:t>=</m:t>
                    </m:r>
                    <m:r>
                      <a:rPr lang="en-US" b="1" i="1" smtClean="0">
                        <a:solidFill>
                          <a:srgbClr val="C00000"/>
                        </a:solidFill>
                        <a:latin typeface="Cambria Math"/>
                        <a:ea typeface="Cambria Math"/>
                      </a:rPr>
                      <m:t>𝟐</m:t>
                    </m:r>
                    <m:r>
                      <a:rPr lang="en-US" b="1" i="1" smtClean="0">
                        <a:solidFill>
                          <a:srgbClr val="C00000"/>
                        </a:solidFill>
                        <a:latin typeface="Cambria Math"/>
                        <a:ea typeface="Cambria Math"/>
                      </a:rPr>
                      <m:t>×</m:t>
                    </m:r>
                    <m:r>
                      <a:rPr lang="en-US" b="1" i="1" smtClean="0">
                        <a:solidFill>
                          <a:srgbClr val="C00000"/>
                        </a:solidFill>
                        <a:latin typeface="Cambria Math"/>
                        <a:ea typeface="Cambria Math"/>
                      </a:rPr>
                      <m:t>𝟑</m:t>
                    </m:r>
                    <m:r>
                      <a:rPr lang="en-US" b="1" i="1" smtClean="0">
                        <a:solidFill>
                          <a:srgbClr val="C00000"/>
                        </a:solidFill>
                        <a:latin typeface="Cambria Math"/>
                        <a:ea typeface="Cambria Math"/>
                      </a:rPr>
                      <m:t>×</m:t>
                    </m:r>
                    <m:r>
                      <a:rPr lang="en-US" b="1" i="1" smtClean="0">
                        <a:solidFill>
                          <a:srgbClr val="C00000"/>
                        </a:solidFill>
                        <a:latin typeface="Cambria Math"/>
                        <a:ea typeface="Cambria Math"/>
                      </a:rPr>
                      <m:t>𝟐</m:t>
                    </m:r>
                    <m:r>
                      <a:rPr lang="en-US" b="1" i="1" smtClean="0">
                        <a:solidFill>
                          <a:srgbClr val="C00000"/>
                        </a:solidFill>
                        <a:latin typeface="Cambria Math"/>
                        <a:ea typeface="Cambria Math"/>
                      </a:rPr>
                      <m:t>×</m:t>
                    </m:r>
                    <m:r>
                      <a:rPr lang="en-US" b="1" i="1" smtClean="0">
                        <a:solidFill>
                          <a:srgbClr val="C00000"/>
                        </a:solidFill>
                        <a:latin typeface="Cambria Math"/>
                        <a:ea typeface="Cambria Math"/>
                      </a:rPr>
                      <m:t>𝟓</m:t>
                    </m:r>
                  </m:oMath>
                </a14:m>
                <a:endParaRPr lang="en-US" b="1" dirty="0">
                  <a:solidFill>
                    <a:srgbClr val="C00000"/>
                  </a:solidFill>
                </a:endParaRPr>
              </a:p>
            </p:txBody>
          </p:sp>
        </mc:Choice>
        <mc:Fallback>
          <p:sp>
            <p:nvSpPr>
              <p:cNvPr id="41" name="TextBox 40"/>
              <p:cNvSpPr txBox="1">
                <a:spLocks noRot="1" noChangeAspect="1" noMove="1" noResize="1" noEditPoints="1" noAdjustHandles="1" noChangeArrowheads="1" noChangeShapeType="1" noTextEdit="1"/>
              </p:cNvSpPr>
              <p:nvPr/>
            </p:nvSpPr>
            <p:spPr>
              <a:xfrm>
                <a:off x="4648200" y="2514600"/>
                <a:ext cx="3962400" cy="1477328"/>
              </a:xfrm>
              <a:prstGeom prst="rect">
                <a:avLst/>
              </a:prstGeom>
              <a:blipFill rotWithShape="1">
                <a:blip r:embed="rId2"/>
                <a:stretch>
                  <a:fillRect l="-1385" t="-2066" r="-1231" b="-5372"/>
                </a:stretch>
              </a:blipFill>
            </p:spPr>
            <p:txBody>
              <a:bodyPr/>
              <a:lstStyle/>
              <a:p>
                <a:r>
                  <a:rPr lang="en-US">
                    <a:noFill/>
                  </a:rPr>
                  <a:t> </a:t>
                </a:r>
              </a:p>
            </p:txBody>
          </p:sp>
        </mc:Fallback>
      </mc:AlternateContent>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540" y="3657600"/>
            <a:ext cx="3703060" cy="3099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12571419"/>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80">
                                          <p:stCondLst>
                                            <p:cond delay="0"/>
                                          </p:stCondLst>
                                        </p:cTn>
                                        <p:tgtEl>
                                          <p:spTgt spid="6">
                                            <p:txEl>
                                              <p:pRg st="0" end="0"/>
                                            </p:txEl>
                                          </p:spTgt>
                                        </p:tgtEl>
                                      </p:cBhvr>
                                    </p:animEffect>
                                    <p:anim calcmode="lin" valueType="num">
                                      <p:cBhvr>
                                        <p:cTn id="8"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xEl>
                                              <p:pRg st="0" end="0"/>
                                            </p:txEl>
                                          </p:spTgt>
                                        </p:tgtEl>
                                      </p:cBhvr>
                                      <p:to x="100000" y="60000"/>
                                    </p:animScale>
                                    <p:animScale>
                                      <p:cBhvr>
                                        <p:cTn id="14" dur="166" decel="50000">
                                          <p:stCondLst>
                                            <p:cond delay="676"/>
                                          </p:stCondLst>
                                        </p:cTn>
                                        <p:tgtEl>
                                          <p:spTgt spid="6">
                                            <p:txEl>
                                              <p:pRg st="0" end="0"/>
                                            </p:txEl>
                                          </p:spTgt>
                                        </p:tgtEl>
                                      </p:cBhvr>
                                      <p:to x="100000" y="100000"/>
                                    </p:animScale>
                                    <p:animScale>
                                      <p:cBhvr>
                                        <p:cTn id="15" dur="26">
                                          <p:stCondLst>
                                            <p:cond delay="1312"/>
                                          </p:stCondLst>
                                        </p:cTn>
                                        <p:tgtEl>
                                          <p:spTgt spid="6">
                                            <p:txEl>
                                              <p:pRg st="0" end="0"/>
                                            </p:txEl>
                                          </p:spTgt>
                                        </p:tgtEl>
                                      </p:cBhvr>
                                      <p:to x="100000" y="80000"/>
                                    </p:animScale>
                                    <p:animScale>
                                      <p:cBhvr>
                                        <p:cTn id="16" dur="166" decel="50000">
                                          <p:stCondLst>
                                            <p:cond delay="1338"/>
                                          </p:stCondLst>
                                        </p:cTn>
                                        <p:tgtEl>
                                          <p:spTgt spid="6">
                                            <p:txEl>
                                              <p:pRg st="0" end="0"/>
                                            </p:txEl>
                                          </p:spTgt>
                                        </p:tgtEl>
                                      </p:cBhvr>
                                      <p:to x="100000" y="100000"/>
                                    </p:animScale>
                                    <p:animScale>
                                      <p:cBhvr>
                                        <p:cTn id="17" dur="26">
                                          <p:stCondLst>
                                            <p:cond delay="1642"/>
                                          </p:stCondLst>
                                        </p:cTn>
                                        <p:tgtEl>
                                          <p:spTgt spid="6">
                                            <p:txEl>
                                              <p:pRg st="0" end="0"/>
                                            </p:txEl>
                                          </p:spTgt>
                                        </p:tgtEl>
                                      </p:cBhvr>
                                      <p:to x="100000" y="90000"/>
                                    </p:animScale>
                                    <p:animScale>
                                      <p:cBhvr>
                                        <p:cTn id="18" dur="166" decel="50000">
                                          <p:stCondLst>
                                            <p:cond delay="1668"/>
                                          </p:stCondLst>
                                        </p:cTn>
                                        <p:tgtEl>
                                          <p:spTgt spid="6">
                                            <p:txEl>
                                              <p:pRg st="0" end="0"/>
                                            </p:txEl>
                                          </p:spTgt>
                                        </p:tgtEl>
                                      </p:cBhvr>
                                      <p:to x="100000" y="100000"/>
                                    </p:animScale>
                                    <p:animScale>
                                      <p:cBhvr>
                                        <p:cTn id="19" dur="26">
                                          <p:stCondLst>
                                            <p:cond delay="1808"/>
                                          </p:stCondLst>
                                        </p:cTn>
                                        <p:tgtEl>
                                          <p:spTgt spid="6">
                                            <p:txEl>
                                              <p:pRg st="0" end="0"/>
                                            </p:txEl>
                                          </p:spTgt>
                                        </p:tgtEl>
                                      </p:cBhvr>
                                      <p:to x="100000" y="95000"/>
                                    </p:animScale>
                                    <p:animScale>
                                      <p:cBhvr>
                                        <p:cTn id="20" dur="166" decel="50000">
                                          <p:stCondLst>
                                            <p:cond delay="1834"/>
                                          </p:stCondLst>
                                        </p:cTn>
                                        <p:tgtEl>
                                          <p:spTgt spid="6">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heel(1)">
                                      <p:cBhvr>
                                        <p:cTn id="25" dur="20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heel(1)">
                                      <p:cBhvr>
                                        <p:cTn id="30" dur="20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wipe(down)">
                                      <p:cBhvr>
                                        <p:cTn id="35" dur="500"/>
                                        <p:tgtEl>
                                          <p:spTgt spid="37"/>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wipe(down)">
                                      <p:cBhvr>
                                        <p:cTn id="40" dur="500"/>
                                        <p:tgtEl>
                                          <p:spTgt spid="38"/>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39"/>
                                        </p:tgtEl>
                                        <p:attrNameLst>
                                          <p:attrName>style.visibility</p:attrName>
                                        </p:attrNameLst>
                                      </p:cBhvr>
                                      <p:to>
                                        <p:strVal val="visible"/>
                                      </p:to>
                                    </p:set>
                                    <p:animEffect transition="in" filter="wipe(down)">
                                      <p:cBhvr>
                                        <p:cTn id="45" dur="500"/>
                                        <p:tgtEl>
                                          <p:spTgt spid="39"/>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40"/>
                                        </p:tgtEl>
                                        <p:attrNameLst>
                                          <p:attrName>style.visibility</p:attrName>
                                        </p:attrNameLst>
                                      </p:cBhvr>
                                      <p:to>
                                        <p:strVal val="visible"/>
                                      </p:to>
                                    </p:set>
                                    <p:animEffect transition="in" filter="wipe(down)">
                                      <p:cBhvr>
                                        <p:cTn id="50"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37" grpId="0"/>
      <p:bldP spid="38" grpId="0"/>
      <p:bldP spid="39" grpId="0"/>
      <p:bldP spid="4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6</a:t>
            </a:fld>
            <a:endParaRPr lang="en-US"/>
          </a:p>
        </p:txBody>
      </p:sp>
      <p:sp>
        <p:nvSpPr>
          <p:cNvPr id="5" name="TextBox 4"/>
          <p:cNvSpPr txBox="1"/>
          <p:nvPr/>
        </p:nvSpPr>
        <p:spPr>
          <a:xfrm>
            <a:off x="838200" y="34636"/>
            <a:ext cx="7924800" cy="1754326"/>
          </a:xfrm>
          <a:prstGeom prst="rect">
            <a:avLst/>
          </a:prstGeom>
          <a:noFill/>
        </p:spPr>
        <p:txBody>
          <a:bodyPr wrap="square" rtlCol="0">
            <a:spAutoFit/>
          </a:bodyPr>
          <a:lstStyle/>
          <a:p>
            <a:pPr algn="r" rtl="1"/>
            <a:r>
              <a:rPr lang="fa-IR" b="1" dirty="0" smtClean="0">
                <a:solidFill>
                  <a:srgbClr val="C00000"/>
                </a:solidFill>
              </a:rPr>
              <a:t>بزرگ ترین شمارنده مشترک</a:t>
            </a:r>
          </a:p>
          <a:p>
            <a:pPr algn="r" rtl="1"/>
            <a:endParaRPr lang="fa-IR" b="1" dirty="0" smtClean="0">
              <a:solidFill>
                <a:srgbClr val="C00000"/>
              </a:solidFill>
            </a:endParaRPr>
          </a:p>
          <a:p>
            <a:pPr algn="r" rtl="1"/>
            <a:r>
              <a:rPr lang="fa-IR" b="1" dirty="0" smtClean="0">
                <a:solidFill>
                  <a:srgbClr val="C00000"/>
                </a:solidFill>
              </a:rPr>
              <a:t>ب.م.م: بزرگ ترین مقسوم علیه مشترک یا بزرگ ترین شمارنده مشترک:بزرگ ترین شمارنده مشترک دو عدد </a:t>
            </a:r>
            <a:r>
              <a:rPr lang="en-US" b="1" dirty="0" smtClean="0">
                <a:solidFill>
                  <a:srgbClr val="C00000"/>
                </a:solidFill>
              </a:rPr>
              <a:t>a , b </a:t>
            </a:r>
            <a:r>
              <a:rPr lang="fa-IR" b="1" dirty="0" smtClean="0">
                <a:solidFill>
                  <a:srgbClr val="C00000"/>
                </a:solidFill>
              </a:rPr>
              <a:t> یعنی بزرگترین عددی که هم بر </a:t>
            </a:r>
            <a:r>
              <a:rPr lang="en-US" b="1" dirty="0" smtClean="0">
                <a:solidFill>
                  <a:srgbClr val="C00000"/>
                </a:solidFill>
              </a:rPr>
              <a:t>a</a:t>
            </a:r>
            <a:r>
              <a:rPr lang="fa-IR" b="1" dirty="0" smtClean="0">
                <a:solidFill>
                  <a:srgbClr val="C00000"/>
                </a:solidFill>
              </a:rPr>
              <a:t> و هم بر</a:t>
            </a:r>
            <a:r>
              <a:rPr lang="en-US" b="1" dirty="0" smtClean="0">
                <a:solidFill>
                  <a:srgbClr val="C00000"/>
                </a:solidFill>
              </a:rPr>
              <a:t> b </a:t>
            </a:r>
            <a:r>
              <a:rPr lang="fa-IR" b="1" dirty="0" smtClean="0">
                <a:solidFill>
                  <a:srgbClr val="C00000"/>
                </a:solidFill>
              </a:rPr>
              <a:t> بخش پذیر باشند. ب.م.م دو عدد </a:t>
            </a:r>
            <a:r>
              <a:rPr lang="en-US" b="1" dirty="0" smtClean="0">
                <a:solidFill>
                  <a:srgbClr val="C00000"/>
                </a:solidFill>
              </a:rPr>
              <a:t>a </a:t>
            </a:r>
            <a:r>
              <a:rPr lang="fa-IR" b="1" dirty="0" smtClean="0">
                <a:solidFill>
                  <a:srgbClr val="C00000"/>
                </a:solidFill>
              </a:rPr>
              <a:t> و </a:t>
            </a:r>
            <a:r>
              <a:rPr lang="en-US" b="1" dirty="0" smtClean="0">
                <a:solidFill>
                  <a:srgbClr val="C00000"/>
                </a:solidFill>
              </a:rPr>
              <a:t>b </a:t>
            </a:r>
            <a:r>
              <a:rPr lang="fa-IR" b="1" dirty="0" smtClean="0">
                <a:solidFill>
                  <a:srgbClr val="C00000"/>
                </a:solidFill>
              </a:rPr>
              <a:t> را به صورت </a:t>
            </a:r>
            <a:r>
              <a:rPr lang="en-US" b="1" dirty="0" smtClean="0">
                <a:solidFill>
                  <a:srgbClr val="C00000"/>
                </a:solidFill>
              </a:rPr>
              <a:t>(</a:t>
            </a:r>
            <a:r>
              <a:rPr lang="en-US" b="1" dirty="0" err="1" smtClean="0">
                <a:solidFill>
                  <a:srgbClr val="C00000"/>
                </a:solidFill>
              </a:rPr>
              <a:t>a,b</a:t>
            </a:r>
            <a:r>
              <a:rPr lang="en-US" b="1" dirty="0" smtClean="0">
                <a:solidFill>
                  <a:srgbClr val="C00000"/>
                </a:solidFill>
              </a:rPr>
              <a:t>)</a:t>
            </a:r>
            <a:r>
              <a:rPr lang="fa-IR" b="1" dirty="0" smtClean="0">
                <a:solidFill>
                  <a:srgbClr val="C00000"/>
                </a:solidFill>
              </a:rPr>
              <a:t> نشان میدهند.</a:t>
            </a:r>
            <a:endParaRPr lang="en-US" b="1" dirty="0">
              <a:solidFill>
                <a:srgbClr val="C00000"/>
              </a:solidFill>
            </a:endParaRPr>
          </a:p>
        </p:txBody>
      </p:sp>
      <p:sp>
        <p:nvSpPr>
          <p:cNvPr id="7" name="TextBox 6"/>
          <p:cNvSpPr txBox="1"/>
          <p:nvPr/>
        </p:nvSpPr>
        <p:spPr>
          <a:xfrm>
            <a:off x="481445" y="1769999"/>
            <a:ext cx="8229600" cy="1200329"/>
          </a:xfrm>
          <a:prstGeom prst="rect">
            <a:avLst/>
          </a:prstGeom>
          <a:noFill/>
        </p:spPr>
        <p:txBody>
          <a:bodyPr wrap="square" rtlCol="0">
            <a:spAutoFit/>
          </a:bodyPr>
          <a:lstStyle/>
          <a:p>
            <a:pPr algn="r" rtl="1"/>
            <a:r>
              <a:rPr lang="fa-IR" b="1" dirty="0" smtClean="0">
                <a:solidFill>
                  <a:srgbClr val="7030A0"/>
                </a:solidFill>
              </a:rPr>
              <a:t>روش های تعیین ب.م.م </a:t>
            </a:r>
            <a:r>
              <a:rPr lang="fa-IR" b="1" dirty="0">
                <a:solidFill>
                  <a:srgbClr val="7030A0"/>
                </a:solidFill>
              </a:rPr>
              <a:t> </a:t>
            </a:r>
            <a:r>
              <a:rPr lang="fa-IR" b="1" dirty="0" smtClean="0">
                <a:solidFill>
                  <a:srgbClr val="7030A0"/>
                </a:solidFill>
              </a:rPr>
              <a:t>دو عدد: </a:t>
            </a:r>
          </a:p>
          <a:p>
            <a:pPr algn="r" rtl="1"/>
            <a:r>
              <a:rPr lang="fa-IR" b="1" dirty="0" smtClean="0">
                <a:solidFill>
                  <a:srgbClr val="7030A0"/>
                </a:solidFill>
              </a:rPr>
              <a:t>روش اول استفاده از شمارنده های دو یا چند عدد</a:t>
            </a:r>
          </a:p>
          <a:p>
            <a:pPr algn="r" rtl="1"/>
            <a:r>
              <a:rPr lang="fa-IR" b="1" dirty="0" smtClean="0">
                <a:solidFill>
                  <a:srgbClr val="7030A0"/>
                </a:solidFill>
              </a:rPr>
              <a:t>شمارنده های مشترک دو عدد 18 و 24 را بنویسید و سپس شمارنده های مشترک دو عدد را مشخص کنید و بعد ب.م.م دو عدد را تعیین کنید.</a:t>
            </a:r>
            <a:endParaRPr lang="en-US" b="1" dirty="0">
              <a:solidFill>
                <a:srgbClr val="7030A0"/>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157576500"/>
              </p:ext>
            </p:extLst>
          </p:nvPr>
        </p:nvGraphicFramePr>
        <p:xfrm>
          <a:off x="228601" y="3208020"/>
          <a:ext cx="8229599" cy="3337560"/>
        </p:xfrm>
        <a:graphic>
          <a:graphicData uri="http://schemas.openxmlformats.org/drawingml/2006/table">
            <a:tbl>
              <a:tblPr firstRow="1" bandRow="1">
                <a:tableStyleId>{5C22544A-7EE6-4342-B048-85BDC9FD1C3A}</a:tableStyleId>
              </a:tblPr>
              <a:tblGrid>
                <a:gridCol w="1143000"/>
                <a:gridCol w="694267"/>
                <a:gridCol w="880533"/>
                <a:gridCol w="880533"/>
                <a:gridCol w="880533"/>
                <a:gridCol w="880533"/>
                <a:gridCol w="880533"/>
                <a:gridCol w="880533"/>
                <a:gridCol w="1109134"/>
              </a:tblGrid>
              <a:tr h="914400">
                <a:tc>
                  <a:txBody>
                    <a:bodyPr/>
                    <a:lstStyle/>
                    <a:p>
                      <a:r>
                        <a:rPr lang="fa-IR" dirty="0" smtClean="0"/>
                        <a:t>شمارنده های 18</a:t>
                      </a:r>
                      <a:endParaRPr lang="en-US" dirty="0"/>
                    </a:p>
                  </a:txBody>
                  <a:tcPr/>
                </a:tc>
                <a:tc>
                  <a:txBody>
                    <a:bodyPr/>
                    <a:lstStyle/>
                    <a:p>
                      <a:r>
                        <a:rPr lang="fa-IR" dirty="0" smtClean="0"/>
                        <a:t>1</a:t>
                      </a:r>
                      <a:endParaRPr lang="en-US" dirty="0"/>
                    </a:p>
                  </a:txBody>
                  <a:tcPr/>
                </a:tc>
                <a:tc>
                  <a:txBody>
                    <a:bodyPr/>
                    <a:lstStyle/>
                    <a:p>
                      <a:r>
                        <a:rPr lang="fa-IR" dirty="0" smtClean="0"/>
                        <a:t>2</a:t>
                      </a:r>
                      <a:endParaRPr lang="en-US" dirty="0"/>
                    </a:p>
                  </a:txBody>
                  <a:tcPr/>
                </a:tc>
                <a:tc>
                  <a:txBody>
                    <a:bodyPr/>
                    <a:lstStyle/>
                    <a:p>
                      <a:r>
                        <a:rPr lang="fa-IR" dirty="0" smtClean="0"/>
                        <a:t>3</a:t>
                      </a:r>
                      <a:endParaRPr lang="en-US" dirty="0"/>
                    </a:p>
                  </a:txBody>
                  <a:tcPr/>
                </a:tc>
                <a:tc>
                  <a:txBody>
                    <a:bodyPr/>
                    <a:lstStyle/>
                    <a:p>
                      <a:r>
                        <a:rPr lang="fa-IR" dirty="0" smtClean="0"/>
                        <a:t>6</a:t>
                      </a:r>
                      <a:endParaRPr lang="en-US" dirty="0"/>
                    </a:p>
                  </a:txBody>
                  <a:tcPr/>
                </a:tc>
                <a:tc>
                  <a:txBody>
                    <a:bodyPr/>
                    <a:lstStyle/>
                    <a:p>
                      <a:r>
                        <a:rPr lang="fa-IR" dirty="0" smtClean="0"/>
                        <a:t>9</a:t>
                      </a:r>
                      <a:endParaRPr lang="en-US" dirty="0"/>
                    </a:p>
                  </a:txBody>
                  <a:tcPr/>
                </a:tc>
                <a:tc>
                  <a:txBody>
                    <a:bodyPr/>
                    <a:lstStyle/>
                    <a:p>
                      <a:r>
                        <a:rPr lang="fa-IR" dirty="0" smtClean="0"/>
                        <a:t>18</a:t>
                      </a:r>
                      <a:endParaRPr lang="en-US" dirty="0"/>
                    </a:p>
                  </a:txBody>
                  <a:tcPr/>
                </a:tc>
                <a:tc>
                  <a:txBody>
                    <a:bodyPr/>
                    <a:lstStyle/>
                    <a:p>
                      <a:endParaRPr lang="en-US" dirty="0"/>
                    </a:p>
                  </a:txBody>
                  <a:tcPr/>
                </a:tc>
                <a:tc>
                  <a:txBody>
                    <a:bodyPr/>
                    <a:lstStyle/>
                    <a:p>
                      <a:endParaRPr lang="en-US"/>
                    </a:p>
                  </a:txBody>
                  <a:tcPr/>
                </a:tc>
              </a:tr>
              <a:tr h="762000">
                <a:tc>
                  <a:txBody>
                    <a:bodyPr/>
                    <a:lstStyle/>
                    <a:p>
                      <a:r>
                        <a:rPr lang="fa-IR" dirty="0" smtClean="0"/>
                        <a:t>شمارنده های 24</a:t>
                      </a:r>
                      <a:endParaRPr lang="en-US" dirty="0"/>
                    </a:p>
                  </a:txBody>
                  <a:tcPr/>
                </a:tc>
                <a:tc>
                  <a:txBody>
                    <a:bodyPr/>
                    <a:lstStyle/>
                    <a:p>
                      <a:r>
                        <a:rPr lang="fa-IR" dirty="0" smtClean="0"/>
                        <a:t>1</a:t>
                      </a:r>
                      <a:endParaRPr lang="en-US" dirty="0"/>
                    </a:p>
                  </a:txBody>
                  <a:tcPr/>
                </a:tc>
                <a:tc>
                  <a:txBody>
                    <a:bodyPr/>
                    <a:lstStyle/>
                    <a:p>
                      <a:r>
                        <a:rPr lang="fa-IR" dirty="0" smtClean="0"/>
                        <a:t>2</a:t>
                      </a:r>
                      <a:endParaRPr lang="en-US" dirty="0"/>
                    </a:p>
                  </a:txBody>
                  <a:tcPr/>
                </a:tc>
                <a:tc>
                  <a:txBody>
                    <a:bodyPr/>
                    <a:lstStyle/>
                    <a:p>
                      <a:r>
                        <a:rPr lang="fa-IR" dirty="0" smtClean="0"/>
                        <a:t>3</a:t>
                      </a:r>
                      <a:endParaRPr lang="en-US" dirty="0"/>
                    </a:p>
                  </a:txBody>
                  <a:tcPr/>
                </a:tc>
                <a:tc>
                  <a:txBody>
                    <a:bodyPr/>
                    <a:lstStyle/>
                    <a:p>
                      <a:r>
                        <a:rPr lang="fa-IR" dirty="0" smtClean="0"/>
                        <a:t>4</a:t>
                      </a:r>
                      <a:endParaRPr lang="en-US" dirty="0"/>
                    </a:p>
                  </a:txBody>
                  <a:tcPr/>
                </a:tc>
                <a:tc>
                  <a:txBody>
                    <a:bodyPr/>
                    <a:lstStyle/>
                    <a:p>
                      <a:r>
                        <a:rPr lang="fa-IR" dirty="0" smtClean="0"/>
                        <a:t>6</a:t>
                      </a:r>
                      <a:endParaRPr lang="en-US" dirty="0"/>
                    </a:p>
                  </a:txBody>
                  <a:tcPr/>
                </a:tc>
                <a:tc>
                  <a:txBody>
                    <a:bodyPr/>
                    <a:lstStyle/>
                    <a:p>
                      <a:r>
                        <a:rPr lang="fa-IR" dirty="0" smtClean="0"/>
                        <a:t>8</a:t>
                      </a:r>
                      <a:endParaRPr lang="en-US" dirty="0"/>
                    </a:p>
                  </a:txBody>
                  <a:tcPr/>
                </a:tc>
                <a:tc>
                  <a:txBody>
                    <a:bodyPr/>
                    <a:lstStyle/>
                    <a:p>
                      <a:r>
                        <a:rPr lang="fa-IR" dirty="0" smtClean="0"/>
                        <a:t>12</a:t>
                      </a:r>
                      <a:endParaRPr lang="en-US" dirty="0"/>
                    </a:p>
                  </a:txBody>
                  <a:tcPr/>
                </a:tc>
                <a:tc>
                  <a:txBody>
                    <a:bodyPr/>
                    <a:lstStyle/>
                    <a:p>
                      <a:r>
                        <a:rPr lang="fa-IR" dirty="0" smtClean="0"/>
                        <a:t>24</a:t>
                      </a:r>
                      <a:endParaRPr lang="en-US" dirty="0"/>
                    </a:p>
                  </a:txBody>
                  <a:tcPr/>
                </a:tc>
              </a:tr>
              <a:tr h="1661160">
                <a:tc>
                  <a:txBody>
                    <a:bodyPr/>
                    <a:lstStyle/>
                    <a:p>
                      <a:r>
                        <a:rPr lang="fa-IR" dirty="0" smtClean="0"/>
                        <a:t>شمارنده های مشترک 18 و 24</a:t>
                      </a:r>
                      <a:endParaRPr lang="en-US" dirty="0"/>
                    </a:p>
                  </a:txBody>
                  <a:tcPr/>
                </a:tc>
                <a:tc>
                  <a:txBody>
                    <a:bodyPr/>
                    <a:lstStyle/>
                    <a:p>
                      <a:r>
                        <a:rPr lang="fa-IR" dirty="0" smtClean="0"/>
                        <a:t>1</a:t>
                      </a:r>
                      <a:endParaRPr lang="en-US" dirty="0"/>
                    </a:p>
                  </a:txBody>
                  <a:tcPr/>
                </a:tc>
                <a:tc>
                  <a:txBody>
                    <a:bodyPr/>
                    <a:lstStyle/>
                    <a:p>
                      <a:r>
                        <a:rPr lang="fa-IR" dirty="0" smtClean="0"/>
                        <a:t>2</a:t>
                      </a:r>
                      <a:endParaRPr lang="en-US" dirty="0"/>
                    </a:p>
                  </a:txBody>
                  <a:tcPr/>
                </a:tc>
                <a:tc>
                  <a:txBody>
                    <a:bodyPr/>
                    <a:lstStyle/>
                    <a:p>
                      <a:r>
                        <a:rPr lang="fa-IR" dirty="0" smtClean="0"/>
                        <a:t>3</a:t>
                      </a:r>
                      <a:endParaRPr lang="en-US" dirty="0"/>
                    </a:p>
                  </a:txBody>
                  <a:tcPr/>
                </a:tc>
                <a:tc>
                  <a:txBody>
                    <a:bodyPr/>
                    <a:lstStyle/>
                    <a:p>
                      <a:r>
                        <a:rPr lang="fa-IR" dirty="0" smtClean="0"/>
                        <a:t>6</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cxnSp>
        <p:nvCxnSpPr>
          <p:cNvPr id="10" name="Straight Arrow Connector 9"/>
          <p:cNvCxnSpPr/>
          <p:nvPr/>
        </p:nvCxnSpPr>
        <p:spPr>
          <a:xfrm>
            <a:off x="4062845" y="5246132"/>
            <a:ext cx="5334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765964" y="5855732"/>
            <a:ext cx="1219200" cy="369332"/>
          </a:xfrm>
          <a:prstGeom prst="rect">
            <a:avLst/>
          </a:prstGeom>
          <a:noFill/>
        </p:spPr>
        <p:txBody>
          <a:bodyPr wrap="square" rtlCol="0">
            <a:spAutoFit/>
          </a:bodyPr>
          <a:lstStyle/>
          <a:p>
            <a:pPr algn="r" rtl="1"/>
            <a:r>
              <a:rPr lang="fa-IR" dirty="0" smtClean="0"/>
              <a:t>ب.م.م دو عدد</a:t>
            </a:r>
            <a:endParaRPr lang="en-US" dirty="0"/>
          </a:p>
        </p:txBody>
      </p:sp>
    </p:spTree>
    <p:extLst>
      <p:ext uri="{BB962C8B-B14F-4D97-AF65-F5344CB8AC3E}">
        <p14:creationId xmlns:p14="http://schemas.microsoft.com/office/powerpoint/2010/main" val="180019060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7</a:t>
            </a:fld>
            <a:endParaRPr lang="en-US"/>
          </a:p>
        </p:txBody>
      </p:sp>
      <p:sp>
        <p:nvSpPr>
          <p:cNvPr id="5" name="TextBox 4"/>
          <p:cNvSpPr txBox="1"/>
          <p:nvPr/>
        </p:nvSpPr>
        <p:spPr>
          <a:xfrm>
            <a:off x="5282045" y="329091"/>
            <a:ext cx="3657600" cy="646331"/>
          </a:xfrm>
          <a:prstGeom prst="rect">
            <a:avLst/>
          </a:prstGeom>
          <a:noFill/>
        </p:spPr>
        <p:txBody>
          <a:bodyPr wrap="square" rtlCol="0">
            <a:spAutoFit/>
          </a:bodyPr>
          <a:lstStyle/>
          <a:p>
            <a:pPr algn="r" rtl="1"/>
            <a:r>
              <a:rPr lang="fa-IR" b="1" dirty="0" smtClean="0">
                <a:solidFill>
                  <a:srgbClr val="C00000"/>
                </a:solidFill>
              </a:rPr>
              <a:t>روش دوم:استفاده از تجزیه درختی</a:t>
            </a:r>
            <a:endParaRPr lang="en-US" b="1" dirty="0">
              <a:solidFill>
                <a:srgbClr val="C00000"/>
              </a:solidFill>
            </a:endParaRPr>
          </a:p>
        </p:txBody>
      </p:sp>
      <p:sp>
        <p:nvSpPr>
          <p:cNvPr id="6" name="TextBox 5"/>
          <p:cNvSpPr txBox="1"/>
          <p:nvPr/>
        </p:nvSpPr>
        <p:spPr>
          <a:xfrm>
            <a:off x="5140036" y="957195"/>
            <a:ext cx="3657600" cy="646331"/>
          </a:xfrm>
          <a:prstGeom prst="rect">
            <a:avLst/>
          </a:prstGeom>
          <a:noFill/>
        </p:spPr>
        <p:txBody>
          <a:bodyPr wrap="square" rtlCol="0">
            <a:spAutoFit/>
          </a:bodyPr>
          <a:lstStyle/>
          <a:p>
            <a:pPr algn="r"/>
            <a:r>
              <a:rPr lang="fa-IR" b="1" dirty="0" smtClean="0">
                <a:solidFill>
                  <a:srgbClr val="C00000"/>
                </a:solidFill>
              </a:rPr>
              <a:t>ب.م.م دو عدد 28 و 48 را با استفاده از تجزیه درختی بیابید</a:t>
            </a:r>
            <a:r>
              <a:rPr lang="fa-IR" dirty="0" smtClean="0"/>
              <a:t>.</a:t>
            </a:r>
            <a:endParaRPr lang="en-US" dirty="0"/>
          </a:p>
        </p:txBody>
      </p:sp>
      <p:sp>
        <p:nvSpPr>
          <p:cNvPr id="7" name="TextBox 6"/>
          <p:cNvSpPr txBox="1"/>
          <p:nvPr/>
        </p:nvSpPr>
        <p:spPr>
          <a:xfrm>
            <a:off x="1676400" y="1313765"/>
            <a:ext cx="609600" cy="369332"/>
          </a:xfrm>
          <a:prstGeom prst="rect">
            <a:avLst/>
          </a:prstGeom>
          <a:noFill/>
        </p:spPr>
        <p:txBody>
          <a:bodyPr wrap="square" rtlCol="0">
            <a:spAutoFit/>
          </a:bodyPr>
          <a:lstStyle/>
          <a:p>
            <a:r>
              <a:rPr lang="fa-IR" dirty="0" smtClean="0"/>
              <a:t>28</a:t>
            </a:r>
            <a:endParaRPr lang="en-US" dirty="0"/>
          </a:p>
        </p:txBody>
      </p:sp>
      <p:cxnSp>
        <p:nvCxnSpPr>
          <p:cNvPr id="11" name="Straight Connector 10"/>
          <p:cNvCxnSpPr>
            <a:stCxn id="7" idx="2"/>
          </p:cNvCxnSpPr>
          <p:nvPr/>
        </p:nvCxnSpPr>
        <p:spPr>
          <a:xfrm>
            <a:off x="1981200" y="1683097"/>
            <a:ext cx="304800" cy="526703"/>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7" idx="2"/>
          </p:cNvCxnSpPr>
          <p:nvPr/>
        </p:nvCxnSpPr>
        <p:spPr>
          <a:xfrm flipH="1">
            <a:off x="1638300" y="1683097"/>
            <a:ext cx="342900" cy="52670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524000" y="2590800"/>
            <a:ext cx="2286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1219200" y="2590800"/>
            <a:ext cx="304800" cy="45720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133600" y="2209800"/>
            <a:ext cx="381000" cy="381000"/>
          </a:xfrm>
          <a:prstGeom prst="rect">
            <a:avLst/>
          </a:prstGeom>
          <a:noFill/>
        </p:spPr>
        <p:txBody>
          <a:bodyPr wrap="square" rtlCol="0">
            <a:spAutoFit/>
          </a:bodyPr>
          <a:lstStyle/>
          <a:p>
            <a:r>
              <a:rPr lang="fa-IR" dirty="0" smtClean="0"/>
              <a:t>7</a:t>
            </a:r>
            <a:endParaRPr lang="en-US" dirty="0"/>
          </a:p>
        </p:txBody>
      </p:sp>
      <p:sp>
        <p:nvSpPr>
          <p:cNvPr id="24" name="TextBox 23"/>
          <p:cNvSpPr txBox="1"/>
          <p:nvPr/>
        </p:nvSpPr>
        <p:spPr>
          <a:xfrm>
            <a:off x="1371600" y="2209800"/>
            <a:ext cx="381000" cy="369332"/>
          </a:xfrm>
          <a:prstGeom prst="rect">
            <a:avLst/>
          </a:prstGeom>
          <a:noFill/>
        </p:spPr>
        <p:txBody>
          <a:bodyPr wrap="square" rtlCol="0">
            <a:spAutoFit/>
          </a:bodyPr>
          <a:lstStyle/>
          <a:p>
            <a:r>
              <a:rPr lang="fa-IR" dirty="0" smtClean="0"/>
              <a:t>4</a:t>
            </a:r>
            <a:endParaRPr lang="en-US" dirty="0"/>
          </a:p>
        </p:txBody>
      </p:sp>
      <p:sp>
        <p:nvSpPr>
          <p:cNvPr id="25" name="TextBox 24"/>
          <p:cNvSpPr txBox="1"/>
          <p:nvPr/>
        </p:nvSpPr>
        <p:spPr>
          <a:xfrm>
            <a:off x="1066800" y="3048000"/>
            <a:ext cx="304800" cy="381000"/>
          </a:xfrm>
          <a:prstGeom prst="rect">
            <a:avLst/>
          </a:prstGeom>
          <a:noFill/>
        </p:spPr>
        <p:txBody>
          <a:bodyPr wrap="square" rtlCol="0">
            <a:spAutoFit/>
          </a:bodyPr>
          <a:lstStyle/>
          <a:p>
            <a:r>
              <a:rPr lang="fa-IR" dirty="0" smtClean="0"/>
              <a:t>2</a:t>
            </a:r>
            <a:endParaRPr lang="en-US" dirty="0"/>
          </a:p>
        </p:txBody>
      </p:sp>
      <p:sp>
        <p:nvSpPr>
          <p:cNvPr id="26" name="TextBox 25"/>
          <p:cNvSpPr txBox="1"/>
          <p:nvPr/>
        </p:nvSpPr>
        <p:spPr>
          <a:xfrm>
            <a:off x="1638300" y="3048000"/>
            <a:ext cx="342900" cy="381000"/>
          </a:xfrm>
          <a:prstGeom prst="rect">
            <a:avLst/>
          </a:prstGeom>
          <a:noFill/>
        </p:spPr>
        <p:txBody>
          <a:bodyPr wrap="square" rtlCol="0">
            <a:spAutoFit/>
          </a:bodyPr>
          <a:lstStyle/>
          <a:p>
            <a:r>
              <a:rPr lang="fa-IR" dirty="0" smtClean="0"/>
              <a:t>2</a:t>
            </a:r>
            <a:endParaRPr lang="en-US" dirty="0"/>
          </a:p>
        </p:txBody>
      </p:sp>
      <p:sp>
        <p:nvSpPr>
          <p:cNvPr id="27" name="TextBox 26"/>
          <p:cNvSpPr txBox="1"/>
          <p:nvPr/>
        </p:nvSpPr>
        <p:spPr>
          <a:xfrm>
            <a:off x="4686300" y="1267599"/>
            <a:ext cx="533400" cy="369332"/>
          </a:xfrm>
          <a:prstGeom prst="rect">
            <a:avLst/>
          </a:prstGeom>
          <a:noFill/>
        </p:spPr>
        <p:txBody>
          <a:bodyPr wrap="square" rtlCol="0">
            <a:spAutoFit/>
          </a:bodyPr>
          <a:lstStyle/>
          <a:p>
            <a:r>
              <a:rPr lang="fa-IR" dirty="0" smtClean="0"/>
              <a:t>42</a:t>
            </a:r>
            <a:endParaRPr lang="en-US" dirty="0"/>
          </a:p>
        </p:txBody>
      </p:sp>
      <p:cxnSp>
        <p:nvCxnSpPr>
          <p:cNvPr id="29" name="Straight Connector 28"/>
          <p:cNvCxnSpPr/>
          <p:nvPr/>
        </p:nvCxnSpPr>
        <p:spPr>
          <a:xfrm>
            <a:off x="4939145" y="1603526"/>
            <a:ext cx="685800" cy="757535"/>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a:stCxn id="27" idx="2"/>
          </p:cNvCxnSpPr>
          <p:nvPr/>
        </p:nvCxnSpPr>
        <p:spPr>
          <a:xfrm flipH="1">
            <a:off x="4343400" y="1636931"/>
            <a:ext cx="609600" cy="717203"/>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4114800" y="2354134"/>
            <a:ext cx="381000" cy="369332"/>
          </a:xfrm>
          <a:prstGeom prst="rect">
            <a:avLst/>
          </a:prstGeom>
          <a:noFill/>
        </p:spPr>
        <p:txBody>
          <a:bodyPr wrap="square" rtlCol="0">
            <a:spAutoFit/>
          </a:bodyPr>
          <a:lstStyle/>
          <a:p>
            <a:r>
              <a:rPr lang="fa-IR" dirty="0" smtClean="0"/>
              <a:t>6</a:t>
            </a:r>
            <a:endParaRPr lang="en-US" dirty="0"/>
          </a:p>
        </p:txBody>
      </p:sp>
      <p:sp>
        <p:nvSpPr>
          <p:cNvPr id="38" name="TextBox 37"/>
          <p:cNvSpPr txBox="1"/>
          <p:nvPr/>
        </p:nvSpPr>
        <p:spPr>
          <a:xfrm>
            <a:off x="5282045" y="2354134"/>
            <a:ext cx="585355" cy="369332"/>
          </a:xfrm>
          <a:prstGeom prst="rect">
            <a:avLst/>
          </a:prstGeom>
          <a:noFill/>
        </p:spPr>
        <p:txBody>
          <a:bodyPr wrap="square" rtlCol="0">
            <a:spAutoFit/>
          </a:bodyPr>
          <a:lstStyle/>
          <a:p>
            <a:r>
              <a:rPr lang="fa-IR" dirty="0" smtClean="0"/>
              <a:t>7</a:t>
            </a:r>
            <a:endParaRPr lang="en-US" dirty="0"/>
          </a:p>
        </p:txBody>
      </p:sp>
      <p:cxnSp>
        <p:nvCxnSpPr>
          <p:cNvPr id="40" name="Straight Connector 39"/>
          <p:cNvCxnSpPr>
            <a:stCxn id="37" idx="2"/>
          </p:cNvCxnSpPr>
          <p:nvPr/>
        </p:nvCxnSpPr>
        <p:spPr>
          <a:xfrm>
            <a:off x="4305300" y="2723466"/>
            <a:ext cx="342900" cy="515034"/>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37" idx="2"/>
          </p:cNvCxnSpPr>
          <p:nvPr/>
        </p:nvCxnSpPr>
        <p:spPr>
          <a:xfrm flipH="1">
            <a:off x="3962400" y="2723466"/>
            <a:ext cx="342900" cy="515034"/>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810000" y="3238500"/>
            <a:ext cx="304800" cy="369332"/>
          </a:xfrm>
          <a:prstGeom prst="rect">
            <a:avLst/>
          </a:prstGeom>
          <a:noFill/>
        </p:spPr>
        <p:txBody>
          <a:bodyPr wrap="square" rtlCol="0">
            <a:spAutoFit/>
          </a:bodyPr>
          <a:lstStyle/>
          <a:p>
            <a:r>
              <a:rPr lang="fa-IR" dirty="0" smtClean="0"/>
              <a:t>2</a:t>
            </a:r>
            <a:endParaRPr lang="en-US" dirty="0"/>
          </a:p>
        </p:txBody>
      </p:sp>
      <p:sp>
        <p:nvSpPr>
          <p:cNvPr id="45" name="TextBox 44"/>
          <p:cNvSpPr txBox="1"/>
          <p:nvPr/>
        </p:nvSpPr>
        <p:spPr>
          <a:xfrm>
            <a:off x="4516582" y="3244334"/>
            <a:ext cx="312906" cy="369332"/>
          </a:xfrm>
          <a:prstGeom prst="rect">
            <a:avLst/>
          </a:prstGeom>
          <a:noFill/>
        </p:spPr>
        <p:txBody>
          <a:bodyPr wrap="none" rtlCol="0">
            <a:spAutoFit/>
          </a:bodyPr>
          <a:lstStyle/>
          <a:p>
            <a:r>
              <a:rPr lang="fa-IR" dirty="0" smtClean="0"/>
              <a:t>3</a:t>
            </a:r>
            <a:endParaRPr lang="en-US" dirty="0"/>
          </a:p>
        </p:txBody>
      </p:sp>
      <p:sp>
        <p:nvSpPr>
          <p:cNvPr id="46" name="TextBox 45"/>
          <p:cNvSpPr txBox="1"/>
          <p:nvPr/>
        </p:nvSpPr>
        <p:spPr>
          <a:xfrm>
            <a:off x="6172200" y="1683097"/>
            <a:ext cx="2438400" cy="3477875"/>
          </a:xfrm>
          <a:prstGeom prst="rect">
            <a:avLst/>
          </a:prstGeom>
          <a:noFill/>
        </p:spPr>
        <p:txBody>
          <a:bodyPr wrap="square" rtlCol="0">
            <a:spAutoFit/>
          </a:bodyPr>
          <a:lstStyle/>
          <a:p>
            <a:pPr algn="just" rtl="1"/>
            <a:r>
              <a:rPr lang="fa-IR" sz="2000" b="1" dirty="0" smtClean="0">
                <a:solidFill>
                  <a:srgbClr val="C00000"/>
                </a:solidFill>
              </a:rPr>
              <a:t>برای یافتن ب.م.م  دو عدد با استفاده از تجزیه درختی پس از تجزیه دو عدد به عامل ها یاول (اعداد اول) هر تعداد عدد مشترک در تجزیه دو عدد باشند در هم ضرب میکنیم تا ب.م.م حاصل شود.</a:t>
            </a:r>
            <a:endParaRPr lang="en-US" sz="2000" b="1" dirty="0">
              <a:solidFill>
                <a:srgbClr val="C00000"/>
              </a:solidFill>
            </a:endParaRPr>
          </a:p>
        </p:txBody>
      </p:sp>
      <p:sp>
        <p:nvSpPr>
          <p:cNvPr id="47" name="TextBox 46"/>
          <p:cNvSpPr txBox="1"/>
          <p:nvPr/>
        </p:nvSpPr>
        <p:spPr>
          <a:xfrm>
            <a:off x="838200" y="4038600"/>
            <a:ext cx="3124200" cy="707886"/>
          </a:xfrm>
          <a:prstGeom prst="rect">
            <a:avLst/>
          </a:prstGeom>
          <a:noFill/>
        </p:spPr>
        <p:txBody>
          <a:bodyPr wrap="square" rtlCol="0">
            <a:spAutoFit/>
          </a:bodyPr>
          <a:lstStyle/>
          <a:p>
            <a:r>
              <a:rPr lang="en-US" sz="2000" b="1" dirty="0" smtClean="0"/>
              <a:t>(28,42)=2*7=14</a:t>
            </a:r>
          </a:p>
          <a:p>
            <a:r>
              <a:rPr lang="en-US" sz="2000" b="1" dirty="0" smtClean="0"/>
              <a:t>(28,42)=</a:t>
            </a:r>
            <a:r>
              <a:rPr lang="en-US" sz="2000" b="1" dirty="0" smtClean="0">
                <a:solidFill>
                  <a:srgbClr val="C00000"/>
                </a:solidFill>
              </a:rPr>
              <a:t>14</a:t>
            </a:r>
            <a:endParaRPr lang="en-US" sz="2000" b="1" dirty="0">
              <a:solidFill>
                <a:srgbClr val="C00000"/>
              </a:solidFill>
            </a:endParaRPr>
          </a:p>
        </p:txBody>
      </p:sp>
    </p:spTree>
    <p:extLst>
      <p:ext uri="{BB962C8B-B14F-4D97-AF65-F5344CB8AC3E}">
        <p14:creationId xmlns:p14="http://schemas.microsoft.com/office/powerpoint/2010/main" val="120324391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2000" fill="hold"/>
                                        <p:tgtEl>
                                          <p:spTgt spid="46">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1000"/>
                                        <p:tgtEl>
                                          <p:spTgt spid="24"/>
                                        </p:tgtEl>
                                      </p:cBhvr>
                                    </p:animEffect>
                                    <p:anim calcmode="lin" valueType="num">
                                      <p:cBhvr>
                                        <p:cTn id="18" dur="1000" fill="hold"/>
                                        <p:tgtEl>
                                          <p:spTgt spid="24"/>
                                        </p:tgtEl>
                                        <p:attrNameLst>
                                          <p:attrName>ppt_x</p:attrName>
                                        </p:attrNameLst>
                                      </p:cBhvr>
                                      <p:tavLst>
                                        <p:tav tm="0">
                                          <p:val>
                                            <p:strVal val="#ppt_x"/>
                                          </p:val>
                                        </p:tav>
                                        <p:tav tm="100000">
                                          <p:val>
                                            <p:strVal val="#ppt_x"/>
                                          </p:val>
                                        </p:tav>
                                      </p:tavLst>
                                    </p:anim>
                                    <p:anim calcmode="lin" valueType="num">
                                      <p:cBhvr>
                                        <p:cTn id="1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fade">
                                      <p:cBhvr>
                                        <p:cTn id="24" dur="1000"/>
                                        <p:tgtEl>
                                          <p:spTgt spid="23"/>
                                        </p:tgtEl>
                                      </p:cBhvr>
                                    </p:animEffect>
                                    <p:anim calcmode="lin" valueType="num">
                                      <p:cBhvr>
                                        <p:cTn id="25" dur="1000" fill="hold"/>
                                        <p:tgtEl>
                                          <p:spTgt spid="23"/>
                                        </p:tgtEl>
                                        <p:attrNameLst>
                                          <p:attrName>ppt_x</p:attrName>
                                        </p:attrNameLst>
                                      </p:cBhvr>
                                      <p:tavLst>
                                        <p:tav tm="0">
                                          <p:val>
                                            <p:strVal val="#ppt_x"/>
                                          </p:val>
                                        </p:tav>
                                        <p:tav tm="100000">
                                          <p:val>
                                            <p:strVal val="#ppt_x"/>
                                          </p:val>
                                        </p:tav>
                                      </p:tavLst>
                                    </p:anim>
                                    <p:anim calcmode="lin" valueType="num">
                                      <p:cBhvr>
                                        <p:cTn id="26"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barn(inVertical)">
                                      <p:cBhvr>
                                        <p:cTn id="31" dur="500"/>
                                        <p:tgtEl>
                                          <p:spTgt spid="25"/>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barn(inVertical)">
                                      <p:cBhvr>
                                        <p:cTn id="36" dur="500"/>
                                        <p:tgtEl>
                                          <p:spTgt spid="26"/>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wipe(down)">
                                      <p:cBhvr>
                                        <p:cTn id="41" dur="500"/>
                                        <p:tgtEl>
                                          <p:spTgt spid="27"/>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37"/>
                                        </p:tgtEl>
                                        <p:attrNameLst>
                                          <p:attrName>style.visibility</p:attrName>
                                        </p:attrNameLst>
                                      </p:cBhvr>
                                      <p:to>
                                        <p:strVal val="visible"/>
                                      </p:to>
                                    </p:set>
                                    <p:animEffect transition="in" filter="wipe(down)">
                                      <p:cBhvr>
                                        <p:cTn id="46" dur="500"/>
                                        <p:tgtEl>
                                          <p:spTgt spid="37"/>
                                        </p:tgtEl>
                                      </p:cBhvr>
                                    </p:animEffec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38"/>
                                        </p:tgtEl>
                                        <p:attrNameLst>
                                          <p:attrName>style.visibility</p:attrName>
                                        </p:attrNameLst>
                                      </p:cBhvr>
                                      <p:to>
                                        <p:strVal val="visible"/>
                                      </p:to>
                                    </p:set>
                                    <p:animEffect transition="in" filter="fade">
                                      <p:cBhvr>
                                        <p:cTn id="51" dur="1000"/>
                                        <p:tgtEl>
                                          <p:spTgt spid="38"/>
                                        </p:tgtEl>
                                      </p:cBhvr>
                                    </p:animEffect>
                                    <p:anim calcmode="lin" valueType="num">
                                      <p:cBhvr>
                                        <p:cTn id="52" dur="1000" fill="hold"/>
                                        <p:tgtEl>
                                          <p:spTgt spid="38"/>
                                        </p:tgtEl>
                                        <p:attrNameLst>
                                          <p:attrName>ppt_x</p:attrName>
                                        </p:attrNameLst>
                                      </p:cBhvr>
                                      <p:tavLst>
                                        <p:tav tm="0">
                                          <p:val>
                                            <p:strVal val="#ppt_x"/>
                                          </p:val>
                                        </p:tav>
                                        <p:tav tm="100000">
                                          <p:val>
                                            <p:strVal val="#ppt_x"/>
                                          </p:val>
                                        </p:tav>
                                      </p:tavLst>
                                    </p:anim>
                                    <p:anim calcmode="lin" valueType="num">
                                      <p:cBhvr>
                                        <p:cTn id="53"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44"/>
                                        </p:tgtEl>
                                        <p:attrNameLst>
                                          <p:attrName>style.visibility</p:attrName>
                                        </p:attrNameLst>
                                      </p:cBhvr>
                                      <p:to>
                                        <p:strVal val="visible"/>
                                      </p:to>
                                    </p:set>
                                    <p:animEffect transition="in" filter="fade">
                                      <p:cBhvr>
                                        <p:cTn id="58" dur="1000"/>
                                        <p:tgtEl>
                                          <p:spTgt spid="44"/>
                                        </p:tgtEl>
                                      </p:cBhvr>
                                    </p:animEffect>
                                    <p:anim calcmode="lin" valueType="num">
                                      <p:cBhvr>
                                        <p:cTn id="59" dur="1000" fill="hold"/>
                                        <p:tgtEl>
                                          <p:spTgt spid="44"/>
                                        </p:tgtEl>
                                        <p:attrNameLst>
                                          <p:attrName>ppt_x</p:attrName>
                                        </p:attrNameLst>
                                      </p:cBhvr>
                                      <p:tavLst>
                                        <p:tav tm="0">
                                          <p:val>
                                            <p:strVal val="#ppt_x"/>
                                          </p:val>
                                        </p:tav>
                                        <p:tav tm="100000">
                                          <p:val>
                                            <p:strVal val="#ppt_x"/>
                                          </p:val>
                                        </p:tav>
                                      </p:tavLst>
                                    </p:anim>
                                    <p:anim calcmode="lin" valueType="num">
                                      <p:cBhvr>
                                        <p:cTn id="60"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45"/>
                                        </p:tgtEl>
                                        <p:attrNameLst>
                                          <p:attrName>style.visibility</p:attrName>
                                        </p:attrNameLst>
                                      </p:cBhvr>
                                      <p:to>
                                        <p:strVal val="visible"/>
                                      </p:to>
                                    </p:set>
                                    <p:animEffect transition="in" filter="fade">
                                      <p:cBhvr>
                                        <p:cTn id="65" dur="1000"/>
                                        <p:tgtEl>
                                          <p:spTgt spid="45"/>
                                        </p:tgtEl>
                                      </p:cBhvr>
                                    </p:animEffect>
                                    <p:anim calcmode="lin" valueType="num">
                                      <p:cBhvr>
                                        <p:cTn id="66" dur="1000" fill="hold"/>
                                        <p:tgtEl>
                                          <p:spTgt spid="45"/>
                                        </p:tgtEl>
                                        <p:attrNameLst>
                                          <p:attrName>ppt_x</p:attrName>
                                        </p:attrNameLst>
                                      </p:cBhvr>
                                      <p:tavLst>
                                        <p:tav tm="0">
                                          <p:val>
                                            <p:strVal val="#ppt_x"/>
                                          </p:val>
                                        </p:tav>
                                        <p:tav tm="100000">
                                          <p:val>
                                            <p:strVal val="#ppt_x"/>
                                          </p:val>
                                        </p:tav>
                                      </p:tavLst>
                                    </p:anim>
                                    <p:anim calcmode="lin" valueType="num">
                                      <p:cBhvr>
                                        <p:cTn id="67"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8" presetClass="emph" presetSubtype="0" fill="hold" grpId="0" nodeType="clickEffect">
                                  <p:stCondLst>
                                    <p:cond delay="0"/>
                                  </p:stCondLst>
                                  <p:childTnLst>
                                    <p:animRot by="43200000">
                                      <p:cBhvr>
                                        <p:cTn id="71" dur="2000" fill="hold"/>
                                        <p:tgtEl>
                                          <p:spTgt spid="4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3" grpId="0"/>
      <p:bldP spid="24" grpId="0"/>
      <p:bldP spid="25" grpId="0"/>
      <p:bldP spid="26" grpId="0"/>
      <p:bldP spid="27" grpId="0"/>
      <p:bldP spid="37" grpId="0"/>
      <p:bldP spid="38" grpId="0"/>
      <p:bldP spid="44" grpId="0"/>
      <p:bldP spid="45" grpId="0"/>
      <p:bldP spid="4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8</a:t>
            </a:fld>
            <a:endParaRPr lang="en-US"/>
          </a:p>
        </p:txBody>
      </p:sp>
      <p:sp>
        <p:nvSpPr>
          <p:cNvPr id="5" name="TextBox 4"/>
          <p:cNvSpPr txBox="1"/>
          <p:nvPr/>
        </p:nvSpPr>
        <p:spPr>
          <a:xfrm>
            <a:off x="4495800" y="228600"/>
            <a:ext cx="4114800" cy="461665"/>
          </a:xfrm>
          <a:prstGeom prst="rect">
            <a:avLst/>
          </a:prstGeom>
          <a:noFill/>
        </p:spPr>
        <p:txBody>
          <a:bodyPr wrap="square" rtlCol="0">
            <a:spAutoFit/>
          </a:bodyPr>
          <a:lstStyle/>
          <a:p>
            <a:pPr algn="r" rtl="1"/>
            <a:r>
              <a:rPr lang="fa-IR" sz="2400" b="1" dirty="0" smtClean="0"/>
              <a:t>کوچک ترین مضرب مشترک</a:t>
            </a:r>
            <a:endParaRPr lang="en-US" sz="2400" b="1" dirty="0"/>
          </a:p>
        </p:txBody>
      </p:sp>
      <p:sp>
        <p:nvSpPr>
          <p:cNvPr id="6" name="TextBox 5"/>
          <p:cNvSpPr txBox="1"/>
          <p:nvPr/>
        </p:nvSpPr>
        <p:spPr>
          <a:xfrm>
            <a:off x="304800" y="838200"/>
            <a:ext cx="8305800" cy="923330"/>
          </a:xfrm>
          <a:prstGeom prst="rect">
            <a:avLst/>
          </a:prstGeom>
          <a:noFill/>
        </p:spPr>
        <p:txBody>
          <a:bodyPr wrap="square" rtlCol="0">
            <a:spAutoFit/>
          </a:bodyPr>
          <a:lstStyle/>
          <a:p>
            <a:pPr algn="r" rtl="1"/>
            <a:r>
              <a:rPr lang="fa-IR" b="1" dirty="0" smtClean="0">
                <a:solidFill>
                  <a:srgbClr val="7030A0"/>
                </a:solidFill>
              </a:rPr>
              <a:t>ک.م.م :کوچک ترین مضرب مشترک دو عدد </a:t>
            </a:r>
            <a:r>
              <a:rPr lang="en-US" b="1" dirty="0" smtClean="0">
                <a:solidFill>
                  <a:srgbClr val="7030A0"/>
                </a:solidFill>
              </a:rPr>
              <a:t>a , b</a:t>
            </a:r>
            <a:r>
              <a:rPr lang="fa-IR" b="1" dirty="0" smtClean="0">
                <a:solidFill>
                  <a:srgbClr val="7030A0"/>
                </a:solidFill>
              </a:rPr>
              <a:t> کوچک ترین عدد طبیعی مانند </a:t>
            </a:r>
            <a:r>
              <a:rPr lang="en-US" b="1" dirty="0" smtClean="0">
                <a:solidFill>
                  <a:srgbClr val="7030A0"/>
                </a:solidFill>
              </a:rPr>
              <a:t>n </a:t>
            </a:r>
            <a:r>
              <a:rPr lang="fa-IR" b="1" dirty="0" smtClean="0">
                <a:solidFill>
                  <a:srgbClr val="7030A0"/>
                </a:solidFill>
              </a:rPr>
              <a:t> است که هم بر </a:t>
            </a:r>
            <a:r>
              <a:rPr lang="en-US" b="1" dirty="0" smtClean="0">
                <a:solidFill>
                  <a:srgbClr val="7030A0"/>
                </a:solidFill>
              </a:rPr>
              <a:t>a </a:t>
            </a:r>
            <a:r>
              <a:rPr lang="fa-IR" b="1" dirty="0" smtClean="0">
                <a:solidFill>
                  <a:srgbClr val="7030A0"/>
                </a:solidFill>
              </a:rPr>
              <a:t> و هم بر </a:t>
            </a:r>
            <a:r>
              <a:rPr lang="en-US" b="1" dirty="0" smtClean="0">
                <a:solidFill>
                  <a:srgbClr val="7030A0"/>
                </a:solidFill>
              </a:rPr>
              <a:t>b </a:t>
            </a:r>
            <a:r>
              <a:rPr lang="fa-IR" b="1" dirty="0" smtClean="0">
                <a:solidFill>
                  <a:srgbClr val="7030A0"/>
                </a:solidFill>
              </a:rPr>
              <a:t> بخش پذیر باشد .و به صورت ریاضی مینویسیم:                                                                </a:t>
            </a:r>
            <a:r>
              <a:rPr lang="en-US" b="1" dirty="0" smtClean="0">
                <a:solidFill>
                  <a:srgbClr val="7030A0"/>
                </a:solidFill>
              </a:rPr>
              <a:t>[</a:t>
            </a:r>
            <a:r>
              <a:rPr lang="en-US" b="1" dirty="0" err="1" smtClean="0">
                <a:solidFill>
                  <a:srgbClr val="7030A0"/>
                </a:solidFill>
              </a:rPr>
              <a:t>a,b</a:t>
            </a:r>
            <a:r>
              <a:rPr lang="en-US" b="1" dirty="0" smtClean="0">
                <a:solidFill>
                  <a:srgbClr val="7030A0"/>
                </a:solidFill>
              </a:rPr>
              <a:t>]=n</a:t>
            </a:r>
            <a:endParaRPr lang="en-US" b="1" dirty="0">
              <a:solidFill>
                <a:srgbClr val="7030A0"/>
              </a:solidFill>
            </a:endParaRPr>
          </a:p>
        </p:txBody>
      </p:sp>
      <p:sp>
        <p:nvSpPr>
          <p:cNvPr id="7" name="TextBox 6"/>
          <p:cNvSpPr txBox="1"/>
          <p:nvPr/>
        </p:nvSpPr>
        <p:spPr>
          <a:xfrm>
            <a:off x="3124200" y="1905000"/>
            <a:ext cx="5410200" cy="1015663"/>
          </a:xfrm>
          <a:prstGeom prst="rect">
            <a:avLst/>
          </a:prstGeom>
          <a:noFill/>
        </p:spPr>
        <p:txBody>
          <a:bodyPr wrap="square" rtlCol="0">
            <a:spAutoFit/>
          </a:bodyPr>
          <a:lstStyle/>
          <a:p>
            <a:pPr algn="r" rtl="1"/>
            <a:r>
              <a:rPr lang="fa-IR" sz="2000" b="1" dirty="0" smtClean="0">
                <a:solidFill>
                  <a:srgbClr val="C00000"/>
                </a:solidFill>
              </a:rPr>
              <a:t>مضرب های طبیعی یک عدد را به اختصار مضرب میگوییم.</a:t>
            </a:r>
          </a:p>
          <a:p>
            <a:pPr algn="r" rtl="1"/>
            <a:r>
              <a:rPr lang="fa-IR" sz="2000" b="1" dirty="0" smtClean="0">
                <a:solidFill>
                  <a:srgbClr val="C00000"/>
                </a:solidFill>
              </a:rPr>
              <a:t>- مضرب های اعداد 2و7و 11 را بنویسید.</a:t>
            </a:r>
            <a:endParaRPr lang="en-US" sz="2000" b="1" dirty="0">
              <a:solidFill>
                <a:srgbClr val="C00000"/>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1445323775"/>
              </p:ext>
            </p:extLst>
          </p:nvPr>
        </p:nvGraphicFramePr>
        <p:xfrm>
          <a:off x="914402" y="3503412"/>
          <a:ext cx="7086596" cy="3256280"/>
        </p:xfrm>
        <a:graphic>
          <a:graphicData uri="http://schemas.openxmlformats.org/drawingml/2006/table">
            <a:tbl>
              <a:tblPr firstRow="1" bandRow="1">
                <a:tableStyleId>{5C22544A-7EE6-4342-B048-85BDC9FD1C3A}</a:tableStyleId>
              </a:tblPr>
              <a:tblGrid>
                <a:gridCol w="838198"/>
                <a:gridCol w="450274"/>
                <a:gridCol w="644236"/>
                <a:gridCol w="644236"/>
                <a:gridCol w="644236"/>
                <a:gridCol w="644236"/>
                <a:gridCol w="644236"/>
                <a:gridCol w="644236"/>
                <a:gridCol w="644236"/>
                <a:gridCol w="644236"/>
                <a:gridCol w="644236"/>
              </a:tblGrid>
              <a:tr h="713740">
                <a:tc>
                  <a:txBody>
                    <a:bodyPr/>
                    <a:lstStyle/>
                    <a:p>
                      <a:r>
                        <a:rPr lang="fa-IR" dirty="0" smtClean="0"/>
                        <a:t>اعداد طبیعی</a:t>
                      </a:r>
                      <a:endParaRPr lang="en-US" dirty="0"/>
                    </a:p>
                  </a:txBody>
                  <a:tcPr/>
                </a:tc>
                <a:tc>
                  <a:txBody>
                    <a:bodyPr/>
                    <a:lstStyle/>
                    <a:p>
                      <a:r>
                        <a:rPr lang="fa-IR" dirty="0" smtClean="0"/>
                        <a:t>1</a:t>
                      </a:r>
                      <a:endParaRPr lang="en-US" dirty="0"/>
                    </a:p>
                  </a:txBody>
                  <a:tcPr/>
                </a:tc>
                <a:tc>
                  <a:txBody>
                    <a:bodyPr/>
                    <a:lstStyle/>
                    <a:p>
                      <a:r>
                        <a:rPr lang="fa-IR" dirty="0" smtClean="0"/>
                        <a:t>2</a:t>
                      </a:r>
                      <a:endParaRPr lang="en-US" dirty="0"/>
                    </a:p>
                  </a:txBody>
                  <a:tcPr/>
                </a:tc>
                <a:tc>
                  <a:txBody>
                    <a:bodyPr/>
                    <a:lstStyle/>
                    <a:p>
                      <a:r>
                        <a:rPr lang="fa-IR" dirty="0" smtClean="0"/>
                        <a:t>3</a:t>
                      </a:r>
                      <a:endParaRPr lang="en-US" dirty="0"/>
                    </a:p>
                  </a:txBody>
                  <a:tcPr/>
                </a:tc>
                <a:tc>
                  <a:txBody>
                    <a:bodyPr/>
                    <a:lstStyle/>
                    <a:p>
                      <a:r>
                        <a:rPr lang="fa-IR" dirty="0" smtClean="0"/>
                        <a:t>4</a:t>
                      </a:r>
                      <a:endParaRPr lang="en-US" dirty="0"/>
                    </a:p>
                  </a:txBody>
                  <a:tcPr/>
                </a:tc>
                <a:tc>
                  <a:txBody>
                    <a:bodyPr/>
                    <a:lstStyle/>
                    <a:p>
                      <a:r>
                        <a:rPr lang="fa-IR" dirty="0" smtClean="0"/>
                        <a:t>5</a:t>
                      </a:r>
                      <a:endParaRPr lang="en-US" dirty="0"/>
                    </a:p>
                  </a:txBody>
                  <a:tcPr/>
                </a:tc>
                <a:tc>
                  <a:txBody>
                    <a:bodyPr/>
                    <a:lstStyle/>
                    <a:p>
                      <a:r>
                        <a:rPr lang="fa-IR" dirty="0" smtClean="0"/>
                        <a:t>6</a:t>
                      </a:r>
                      <a:endParaRPr lang="en-US" dirty="0"/>
                    </a:p>
                  </a:txBody>
                  <a:tcPr/>
                </a:tc>
                <a:tc>
                  <a:txBody>
                    <a:bodyPr/>
                    <a:lstStyle/>
                    <a:p>
                      <a:r>
                        <a:rPr lang="fa-IR" dirty="0" smtClean="0"/>
                        <a:t>7</a:t>
                      </a:r>
                      <a:endParaRPr lang="en-US" dirty="0"/>
                    </a:p>
                  </a:txBody>
                  <a:tcPr/>
                </a:tc>
                <a:tc>
                  <a:txBody>
                    <a:bodyPr/>
                    <a:lstStyle/>
                    <a:p>
                      <a:r>
                        <a:rPr lang="fa-IR" dirty="0" smtClean="0"/>
                        <a:t>8</a:t>
                      </a:r>
                      <a:endParaRPr lang="en-US" dirty="0"/>
                    </a:p>
                  </a:txBody>
                  <a:tcPr/>
                </a:tc>
                <a:tc>
                  <a:txBody>
                    <a:bodyPr/>
                    <a:lstStyle/>
                    <a:p>
                      <a:r>
                        <a:rPr lang="fa-IR" dirty="0" smtClean="0"/>
                        <a:t>9</a:t>
                      </a:r>
                      <a:endParaRPr lang="en-US" dirty="0"/>
                    </a:p>
                  </a:txBody>
                  <a:tcPr/>
                </a:tc>
                <a:tc>
                  <a:txBody>
                    <a:bodyPr/>
                    <a:lstStyle/>
                    <a:p>
                      <a:r>
                        <a:rPr lang="fa-IR" dirty="0" smtClean="0"/>
                        <a:t>....</a:t>
                      </a:r>
                      <a:endParaRPr lang="en-US" dirty="0"/>
                    </a:p>
                  </a:txBody>
                  <a:tcPr/>
                </a:tc>
              </a:tr>
              <a:tr h="713740">
                <a:tc>
                  <a:txBody>
                    <a:bodyPr/>
                    <a:lstStyle/>
                    <a:p>
                      <a:r>
                        <a:rPr lang="fa-IR" dirty="0" smtClean="0"/>
                        <a:t>مضرب های 2</a:t>
                      </a:r>
                      <a:endParaRPr lang="en-US" dirty="0"/>
                    </a:p>
                  </a:txBody>
                  <a:tcPr/>
                </a:tc>
                <a:tc>
                  <a:txBody>
                    <a:bodyPr/>
                    <a:lstStyle/>
                    <a:p>
                      <a:r>
                        <a:rPr lang="fa-IR" dirty="0" smtClean="0"/>
                        <a:t>2</a:t>
                      </a:r>
                      <a:endParaRPr lang="en-US" dirty="0"/>
                    </a:p>
                  </a:txBody>
                  <a:tcPr/>
                </a:tc>
                <a:tc>
                  <a:txBody>
                    <a:bodyPr/>
                    <a:lstStyle/>
                    <a:p>
                      <a:r>
                        <a:rPr lang="fa-IR" dirty="0" smtClean="0"/>
                        <a:t>4</a:t>
                      </a:r>
                      <a:endParaRPr lang="en-US" dirty="0"/>
                    </a:p>
                  </a:txBody>
                  <a:tcPr/>
                </a:tc>
                <a:tc>
                  <a:txBody>
                    <a:bodyPr/>
                    <a:lstStyle/>
                    <a:p>
                      <a:r>
                        <a:rPr lang="fa-IR" dirty="0" smtClean="0"/>
                        <a:t>6</a:t>
                      </a:r>
                      <a:endParaRPr lang="en-US" dirty="0"/>
                    </a:p>
                  </a:txBody>
                  <a:tcPr/>
                </a:tc>
                <a:tc>
                  <a:txBody>
                    <a:bodyPr/>
                    <a:lstStyle/>
                    <a:p>
                      <a:r>
                        <a:rPr lang="fa-IR" dirty="0" smtClean="0"/>
                        <a:t>8</a:t>
                      </a:r>
                      <a:endParaRPr lang="en-US" dirty="0"/>
                    </a:p>
                  </a:txBody>
                  <a:tcPr/>
                </a:tc>
                <a:tc>
                  <a:txBody>
                    <a:bodyPr/>
                    <a:lstStyle/>
                    <a:p>
                      <a:r>
                        <a:rPr lang="fa-IR" dirty="0" smtClean="0"/>
                        <a:t>10</a:t>
                      </a:r>
                      <a:endParaRPr lang="en-US" dirty="0"/>
                    </a:p>
                  </a:txBody>
                  <a:tcPr/>
                </a:tc>
                <a:tc>
                  <a:txBody>
                    <a:bodyPr/>
                    <a:lstStyle/>
                    <a:p>
                      <a:r>
                        <a:rPr lang="fa-IR" dirty="0" smtClean="0"/>
                        <a:t>12</a:t>
                      </a:r>
                      <a:endParaRPr lang="en-US" dirty="0"/>
                    </a:p>
                  </a:txBody>
                  <a:tcPr/>
                </a:tc>
                <a:tc>
                  <a:txBody>
                    <a:bodyPr/>
                    <a:lstStyle/>
                    <a:p>
                      <a:r>
                        <a:rPr lang="fa-IR" dirty="0" smtClean="0"/>
                        <a:t>14</a:t>
                      </a:r>
                      <a:endParaRPr lang="en-US" dirty="0"/>
                    </a:p>
                  </a:txBody>
                  <a:tcPr/>
                </a:tc>
                <a:tc>
                  <a:txBody>
                    <a:bodyPr/>
                    <a:lstStyle/>
                    <a:p>
                      <a:r>
                        <a:rPr lang="fa-IR" dirty="0" smtClean="0"/>
                        <a:t>16</a:t>
                      </a:r>
                      <a:endParaRPr lang="en-US" dirty="0"/>
                    </a:p>
                  </a:txBody>
                  <a:tcPr/>
                </a:tc>
                <a:tc>
                  <a:txBody>
                    <a:bodyPr/>
                    <a:lstStyle/>
                    <a:p>
                      <a:r>
                        <a:rPr lang="fa-IR" dirty="0" smtClean="0"/>
                        <a:t>18</a:t>
                      </a:r>
                      <a:endParaRPr lang="en-US" dirty="0"/>
                    </a:p>
                  </a:txBody>
                  <a:tcPr/>
                </a:tc>
                <a:tc>
                  <a:txBody>
                    <a:bodyPr/>
                    <a:lstStyle/>
                    <a:p>
                      <a:r>
                        <a:rPr lang="fa-IR" dirty="0" smtClean="0"/>
                        <a:t>....</a:t>
                      </a:r>
                      <a:endParaRPr lang="en-US" dirty="0"/>
                    </a:p>
                  </a:txBody>
                  <a:tcPr/>
                </a:tc>
              </a:tr>
              <a:tr h="713740">
                <a:tc>
                  <a:txBody>
                    <a:bodyPr/>
                    <a:lstStyle/>
                    <a:p>
                      <a:r>
                        <a:rPr lang="fa-IR" dirty="0" smtClean="0"/>
                        <a:t>مضرب های 7</a:t>
                      </a:r>
                    </a:p>
                  </a:txBody>
                  <a:tcPr/>
                </a:tc>
                <a:tc>
                  <a:txBody>
                    <a:bodyPr/>
                    <a:lstStyle/>
                    <a:p>
                      <a:r>
                        <a:rPr lang="fa-IR" dirty="0" smtClean="0"/>
                        <a:t>7</a:t>
                      </a:r>
                      <a:endParaRPr lang="en-US" dirty="0"/>
                    </a:p>
                  </a:txBody>
                  <a:tcPr/>
                </a:tc>
                <a:tc>
                  <a:txBody>
                    <a:bodyPr/>
                    <a:lstStyle/>
                    <a:p>
                      <a:r>
                        <a:rPr lang="fa-IR" dirty="0" smtClean="0"/>
                        <a:t>14</a:t>
                      </a:r>
                      <a:endParaRPr lang="en-US" dirty="0"/>
                    </a:p>
                  </a:txBody>
                  <a:tcPr/>
                </a:tc>
                <a:tc>
                  <a:txBody>
                    <a:bodyPr/>
                    <a:lstStyle/>
                    <a:p>
                      <a:r>
                        <a:rPr lang="fa-IR" dirty="0" smtClean="0"/>
                        <a:t>21</a:t>
                      </a:r>
                      <a:endParaRPr lang="en-US" dirty="0"/>
                    </a:p>
                  </a:txBody>
                  <a:tcPr/>
                </a:tc>
                <a:tc>
                  <a:txBody>
                    <a:bodyPr/>
                    <a:lstStyle/>
                    <a:p>
                      <a:r>
                        <a:rPr lang="fa-IR" dirty="0" smtClean="0"/>
                        <a:t>28</a:t>
                      </a:r>
                      <a:endParaRPr lang="en-US" dirty="0"/>
                    </a:p>
                  </a:txBody>
                  <a:tcPr/>
                </a:tc>
                <a:tc>
                  <a:txBody>
                    <a:bodyPr/>
                    <a:lstStyle/>
                    <a:p>
                      <a:r>
                        <a:rPr lang="fa-IR" dirty="0" smtClean="0"/>
                        <a:t>35</a:t>
                      </a:r>
                      <a:endParaRPr lang="en-US" dirty="0"/>
                    </a:p>
                  </a:txBody>
                  <a:tcPr/>
                </a:tc>
                <a:tc>
                  <a:txBody>
                    <a:bodyPr/>
                    <a:lstStyle/>
                    <a:p>
                      <a:r>
                        <a:rPr lang="fa-IR" dirty="0" smtClean="0"/>
                        <a:t>42</a:t>
                      </a:r>
                      <a:endParaRPr lang="en-US" dirty="0"/>
                    </a:p>
                  </a:txBody>
                  <a:tcPr/>
                </a:tc>
                <a:tc>
                  <a:txBody>
                    <a:bodyPr/>
                    <a:lstStyle/>
                    <a:p>
                      <a:r>
                        <a:rPr lang="fa-IR" dirty="0" smtClean="0"/>
                        <a:t>49</a:t>
                      </a:r>
                      <a:endParaRPr lang="en-US" dirty="0"/>
                    </a:p>
                  </a:txBody>
                  <a:tcPr/>
                </a:tc>
                <a:tc>
                  <a:txBody>
                    <a:bodyPr/>
                    <a:lstStyle/>
                    <a:p>
                      <a:r>
                        <a:rPr lang="fa-IR" dirty="0" smtClean="0"/>
                        <a:t>56</a:t>
                      </a:r>
                      <a:endParaRPr lang="en-US" dirty="0"/>
                    </a:p>
                  </a:txBody>
                  <a:tcPr/>
                </a:tc>
                <a:tc>
                  <a:txBody>
                    <a:bodyPr/>
                    <a:lstStyle/>
                    <a:p>
                      <a:r>
                        <a:rPr lang="fa-IR" dirty="0" smtClean="0"/>
                        <a:t>63</a:t>
                      </a:r>
                      <a:endParaRPr lang="en-US" dirty="0"/>
                    </a:p>
                  </a:txBody>
                  <a:tcPr/>
                </a:tc>
                <a:tc>
                  <a:txBody>
                    <a:bodyPr/>
                    <a:lstStyle/>
                    <a:p>
                      <a:r>
                        <a:rPr lang="fa-IR" dirty="0" smtClean="0"/>
                        <a:t>....</a:t>
                      </a:r>
                      <a:endParaRPr lang="en-US" dirty="0"/>
                    </a:p>
                  </a:txBody>
                  <a:tcPr/>
                </a:tc>
              </a:tr>
              <a:tr h="713740">
                <a:tc>
                  <a:txBody>
                    <a:bodyPr/>
                    <a:lstStyle/>
                    <a:p>
                      <a:r>
                        <a:rPr lang="fa-IR" dirty="0" smtClean="0"/>
                        <a:t>مضرب های 11</a:t>
                      </a:r>
                      <a:endParaRPr lang="en-US" dirty="0"/>
                    </a:p>
                  </a:txBody>
                  <a:tcPr/>
                </a:tc>
                <a:tc>
                  <a:txBody>
                    <a:bodyPr/>
                    <a:lstStyle/>
                    <a:p>
                      <a:r>
                        <a:rPr lang="fa-IR" dirty="0" smtClean="0"/>
                        <a:t>11</a:t>
                      </a:r>
                      <a:endParaRPr lang="en-US" dirty="0"/>
                    </a:p>
                  </a:txBody>
                  <a:tcPr/>
                </a:tc>
                <a:tc>
                  <a:txBody>
                    <a:bodyPr/>
                    <a:lstStyle/>
                    <a:p>
                      <a:r>
                        <a:rPr lang="fa-IR" dirty="0" smtClean="0"/>
                        <a:t>22</a:t>
                      </a:r>
                      <a:endParaRPr lang="en-US" dirty="0"/>
                    </a:p>
                  </a:txBody>
                  <a:tcPr/>
                </a:tc>
                <a:tc>
                  <a:txBody>
                    <a:bodyPr/>
                    <a:lstStyle/>
                    <a:p>
                      <a:r>
                        <a:rPr lang="fa-IR" dirty="0" smtClean="0"/>
                        <a:t>33</a:t>
                      </a:r>
                      <a:endParaRPr lang="en-US" dirty="0"/>
                    </a:p>
                  </a:txBody>
                  <a:tcPr/>
                </a:tc>
                <a:tc>
                  <a:txBody>
                    <a:bodyPr/>
                    <a:lstStyle/>
                    <a:p>
                      <a:r>
                        <a:rPr lang="fa-IR" dirty="0" smtClean="0"/>
                        <a:t>44</a:t>
                      </a:r>
                      <a:endParaRPr lang="en-US" dirty="0"/>
                    </a:p>
                  </a:txBody>
                  <a:tcPr/>
                </a:tc>
                <a:tc>
                  <a:txBody>
                    <a:bodyPr/>
                    <a:lstStyle/>
                    <a:p>
                      <a:r>
                        <a:rPr lang="fa-IR" dirty="0" smtClean="0"/>
                        <a:t>55</a:t>
                      </a:r>
                      <a:endParaRPr lang="en-US" dirty="0"/>
                    </a:p>
                  </a:txBody>
                  <a:tcPr/>
                </a:tc>
                <a:tc>
                  <a:txBody>
                    <a:bodyPr/>
                    <a:lstStyle/>
                    <a:p>
                      <a:r>
                        <a:rPr lang="fa-IR" dirty="0" smtClean="0"/>
                        <a:t>66</a:t>
                      </a:r>
                      <a:endParaRPr lang="en-US" dirty="0"/>
                    </a:p>
                  </a:txBody>
                  <a:tcPr/>
                </a:tc>
                <a:tc>
                  <a:txBody>
                    <a:bodyPr/>
                    <a:lstStyle/>
                    <a:p>
                      <a:r>
                        <a:rPr lang="fa-IR" dirty="0" smtClean="0"/>
                        <a:t>77</a:t>
                      </a:r>
                      <a:endParaRPr lang="en-US" dirty="0"/>
                    </a:p>
                  </a:txBody>
                  <a:tcPr/>
                </a:tc>
                <a:tc>
                  <a:txBody>
                    <a:bodyPr/>
                    <a:lstStyle/>
                    <a:p>
                      <a:r>
                        <a:rPr lang="fa-IR" dirty="0" smtClean="0"/>
                        <a:t>88</a:t>
                      </a:r>
                      <a:endParaRPr lang="en-US" dirty="0"/>
                    </a:p>
                  </a:txBody>
                  <a:tcPr/>
                </a:tc>
                <a:tc>
                  <a:txBody>
                    <a:bodyPr/>
                    <a:lstStyle/>
                    <a:p>
                      <a:r>
                        <a:rPr lang="fa-IR" dirty="0" smtClean="0"/>
                        <a:t>99</a:t>
                      </a:r>
                      <a:endParaRPr lang="en-US" dirty="0"/>
                    </a:p>
                  </a:txBody>
                  <a:tcPr/>
                </a:tc>
                <a:tc>
                  <a:txBody>
                    <a:bodyPr/>
                    <a:lstStyle/>
                    <a:p>
                      <a:r>
                        <a:rPr lang="fa-IR" dirty="0" smtClean="0"/>
                        <a:t>....</a:t>
                      </a:r>
                      <a:endParaRPr lang="en-US" dirty="0"/>
                    </a:p>
                  </a:txBody>
                  <a:tcPr/>
                </a:tc>
              </a:tr>
            </a:tbl>
          </a:graphicData>
        </a:graphic>
      </p:graphicFrame>
      <p:sp>
        <p:nvSpPr>
          <p:cNvPr id="14" name="Cloud Callout 13"/>
          <p:cNvSpPr/>
          <p:nvPr/>
        </p:nvSpPr>
        <p:spPr>
          <a:xfrm>
            <a:off x="304800" y="1761530"/>
            <a:ext cx="2971800" cy="151953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685800" y="1932632"/>
            <a:ext cx="2209800" cy="1200329"/>
          </a:xfrm>
          <a:prstGeom prst="rect">
            <a:avLst/>
          </a:prstGeom>
          <a:noFill/>
        </p:spPr>
        <p:txBody>
          <a:bodyPr wrap="square" rtlCol="0">
            <a:spAutoFit/>
          </a:bodyPr>
          <a:lstStyle/>
          <a:p>
            <a:pPr algn="r"/>
            <a:r>
              <a:rPr lang="fa-IR" dirty="0" smtClean="0"/>
              <a:t>کوچکترین مضرب هر عدد خود عدد و بزرگ ترین مضرب یک عدد نا معین است</a:t>
            </a:r>
            <a:endParaRPr lang="en-US" dirty="0"/>
          </a:p>
        </p:txBody>
      </p:sp>
    </p:spTree>
    <p:extLst>
      <p:ext uri="{BB962C8B-B14F-4D97-AF65-F5344CB8AC3E}">
        <p14:creationId xmlns:p14="http://schemas.microsoft.com/office/powerpoint/2010/main" val="3222545269"/>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754ED01-E2A0-4C1E-8E21-014B99041579}" type="slidenum">
              <a:rPr lang="en-US" smtClean="0"/>
              <a:pPr/>
              <a:t>9</a:t>
            </a:fld>
            <a:endParaRPr lang="en-US"/>
          </a:p>
        </p:txBody>
      </p:sp>
      <p:sp>
        <p:nvSpPr>
          <p:cNvPr id="5" name="TextBox 4"/>
          <p:cNvSpPr txBox="1"/>
          <p:nvPr/>
        </p:nvSpPr>
        <p:spPr>
          <a:xfrm>
            <a:off x="4419600" y="304800"/>
            <a:ext cx="4267200" cy="400110"/>
          </a:xfrm>
          <a:prstGeom prst="rect">
            <a:avLst/>
          </a:prstGeom>
          <a:noFill/>
        </p:spPr>
        <p:txBody>
          <a:bodyPr wrap="square" rtlCol="0">
            <a:spAutoFit/>
          </a:bodyPr>
          <a:lstStyle/>
          <a:p>
            <a:pPr algn="r"/>
            <a:r>
              <a:rPr lang="fa-IR" sz="2000" b="1" dirty="0" smtClean="0"/>
              <a:t>روش های تعیین ک.م.م دو عدد</a:t>
            </a:r>
            <a:endParaRPr lang="en-US" sz="2000" b="1" dirty="0"/>
          </a:p>
        </p:txBody>
      </p:sp>
      <p:sp>
        <p:nvSpPr>
          <p:cNvPr id="6" name="TextBox 5"/>
          <p:cNvSpPr txBox="1"/>
          <p:nvPr/>
        </p:nvSpPr>
        <p:spPr>
          <a:xfrm>
            <a:off x="3276600" y="914400"/>
            <a:ext cx="5410200" cy="923330"/>
          </a:xfrm>
          <a:prstGeom prst="rect">
            <a:avLst/>
          </a:prstGeom>
          <a:noFill/>
        </p:spPr>
        <p:txBody>
          <a:bodyPr wrap="square" rtlCol="0">
            <a:spAutoFit/>
          </a:bodyPr>
          <a:lstStyle/>
          <a:p>
            <a:pPr algn="r" rtl="1"/>
            <a:r>
              <a:rPr lang="fa-IR" b="1" dirty="0" smtClean="0">
                <a:solidFill>
                  <a:srgbClr val="C00000"/>
                </a:solidFill>
              </a:rPr>
              <a:t>برای بدست آوردن ک.م.م دو عدد روش های مختلفی هست که در اینجا دو روش را بیان میکنیم.</a:t>
            </a:r>
            <a:endParaRPr lang="en-US" b="1" dirty="0">
              <a:solidFill>
                <a:srgbClr val="C00000"/>
              </a:solidFill>
            </a:endParaRPr>
          </a:p>
        </p:txBody>
      </p:sp>
      <p:sp>
        <p:nvSpPr>
          <p:cNvPr id="7" name="TextBox 6"/>
          <p:cNvSpPr txBox="1"/>
          <p:nvPr/>
        </p:nvSpPr>
        <p:spPr>
          <a:xfrm>
            <a:off x="3276600" y="1752600"/>
            <a:ext cx="5410200" cy="369332"/>
          </a:xfrm>
          <a:prstGeom prst="rect">
            <a:avLst/>
          </a:prstGeom>
          <a:noFill/>
        </p:spPr>
        <p:txBody>
          <a:bodyPr wrap="square" rtlCol="0">
            <a:spAutoFit/>
          </a:bodyPr>
          <a:lstStyle/>
          <a:p>
            <a:pPr algn="r" rtl="1"/>
            <a:r>
              <a:rPr lang="fa-IR" b="1" dirty="0" smtClean="0"/>
              <a:t>روش اول: استفاده از مضرب های اعداد</a:t>
            </a:r>
            <a:endParaRPr lang="en-US" b="1" dirty="0"/>
          </a:p>
        </p:txBody>
      </p:sp>
      <p:sp>
        <p:nvSpPr>
          <p:cNvPr id="8" name="TextBox 7"/>
          <p:cNvSpPr txBox="1"/>
          <p:nvPr/>
        </p:nvSpPr>
        <p:spPr>
          <a:xfrm>
            <a:off x="3962400" y="2286000"/>
            <a:ext cx="4648200" cy="923330"/>
          </a:xfrm>
          <a:prstGeom prst="rect">
            <a:avLst/>
          </a:prstGeom>
          <a:noFill/>
        </p:spPr>
        <p:txBody>
          <a:bodyPr wrap="square" rtlCol="0">
            <a:spAutoFit/>
          </a:bodyPr>
          <a:lstStyle/>
          <a:p>
            <a:pPr algn="r"/>
            <a:r>
              <a:rPr lang="fa-IR" b="1" dirty="0" smtClean="0">
                <a:solidFill>
                  <a:srgbClr val="C00000"/>
                </a:solidFill>
              </a:rPr>
              <a:t>مضارب دو عدد 6 و 8 را بنویسید و سپس مضرب های مشترک دو عدد را مشخص کنید و بعد ک.م.م دو عدد 6 و 8 را بنویسید</a:t>
            </a:r>
            <a:r>
              <a:rPr lang="fa-IR" dirty="0" smtClean="0"/>
              <a:t>.</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611965381"/>
              </p:ext>
            </p:extLst>
          </p:nvPr>
        </p:nvGraphicFramePr>
        <p:xfrm>
          <a:off x="990600" y="3657600"/>
          <a:ext cx="7239001" cy="2854960"/>
        </p:xfrm>
        <a:graphic>
          <a:graphicData uri="http://schemas.openxmlformats.org/drawingml/2006/table">
            <a:tbl>
              <a:tblPr firstRow="1" bandRow="1">
                <a:tableStyleId>{5C22544A-7EE6-4342-B048-85BDC9FD1C3A}</a:tableStyleId>
              </a:tblPr>
              <a:tblGrid>
                <a:gridCol w="838200"/>
                <a:gridCol w="477982"/>
                <a:gridCol w="658091"/>
                <a:gridCol w="658091"/>
                <a:gridCol w="658091"/>
                <a:gridCol w="658091"/>
                <a:gridCol w="658091"/>
                <a:gridCol w="658091"/>
                <a:gridCol w="658091"/>
                <a:gridCol w="658091"/>
                <a:gridCol w="658091"/>
              </a:tblGrid>
              <a:tr h="751840">
                <a:tc>
                  <a:txBody>
                    <a:bodyPr/>
                    <a:lstStyle/>
                    <a:p>
                      <a:r>
                        <a:rPr lang="fa-IR" dirty="0" smtClean="0"/>
                        <a:t>مضرب های 6</a:t>
                      </a:r>
                      <a:endParaRPr lang="en-US" dirty="0"/>
                    </a:p>
                  </a:txBody>
                  <a:tcPr/>
                </a:tc>
                <a:tc>
                  <a:txBody>
                    <a:bodyPr/>
                    <a:lstStyle/>
                    <a:p>
                      <a:r>
                        <a:rPr lang="fa-IR" dirty="0" smtClean="0"/>
                        <a:t>6</a:t>
                      </a:r>
                      <a:endParaRPr lang="en-US" dirty="0"/>
                    </a:p>
                  </a:txBody>
                  <a:tcPr/>
                </a:tc>
                <a:tc>
                  <a:txBody>
                    <a:bodyPr/>
                    <a:lstStyle/>
                    <a:p>
                      <a:r>
                        <a:rPr lang="fa-IR" dirty="0" smtClean="0"/>
                        <a:t>12</a:t>
                      </a:r>
                      <a:endParaRPr lang="en-US" dirty="0"/>
                    </a:p>
                  </a:txBody>
                  <a:tcPr/>
                </a:tc>
                <a:tc>
                  <a:txBody>
                    <a:bodyPr/>
                    <a:lstStyle/>
                    <a:p>
                      <a:r>
                        <a:rPr lang="fa-IR" dirty="0" smtClean="0"/>
                        <a:t>18</a:t>
                      </a:r>
                      <a:endParaRPr lang="en-US" dirty="0"/>
                    </a:p>
                  </a:txBody>
                  <a:tcPr/>
                </a:tc>
                <a:tc>
                  <a:txBody>
                    <a:bodyPr/>
                    <a:lstStyle/>
                    <a:p>
                      <a:r>
                        <a:rPr lang="fa-IR" dirty="0" smtClean="0"/>
                        <a:t>24</a:t>
                      </a:r>
                      <a:endParaRPr lang="en-US" dirty="0"/>
                    </a:p>
                  </a:txBody>
                  <a:tcPr/>
                </a:tc>
                <a:tc>
                  <a:txBody>
                    <a:bodyPr/>
                    <a:lstStyle/>
                    <a:p>
                      <a:r>
                        <a:rPr lang="fa-IR" dirty="0" smtClean="0"/>
                        <a:t>30</a:t>
                      </a:r>
                      <a:endParaRPr lang="en-US" dirty="0"/>
                    </a:p>
                  </a:txBody>
                  <a:tcPr/>
                </a:tc>
                <a:tc>
                  <a:txBody>
                    <a:bodyPr/>
                    <a:lstStyle/>
                    <a:p>
                      <a:r>
                        <a:rPr lang="fa-IR" dirty="0" smtClean="0"/>
                        <a:t>36</a:t>
                      </a:r>
                      <a:endParaRPr lang="en-US" dirty="0"/>
                    </a:p>
                  </a:txBody>
                  <a:tcPr/>
                </a:tc>
                <a:tc>
                  <a:txBody>
                    <a:bodyPr/>
                    <a:lstStyle/>
                    <a:p>
                      <a:r>
                        <a:rPr lang="fa-IR" dirty="0" smtClean="0"/>
                        <a:t>42</a:t>
                      </a:r>
                      <a:endParaRPr lang="en-US" dirty="0"/>
                    </a:p>
                  </a:txBody>
                  <a:tcPr/>
                </a:tc>
                <a:tc>
                  <a:txBody>
                    <a:bodyPr/>
                    <a:lstStyle/>
                    <a:p>
                      <a:r>
                        <a:rPr lang="fa-IR" dirty="0" smtClean="0"/>
                        <a:t>48</a:t>
                      </a:r>
                      <a:endParaRPr lang="en-US" dirty="0"/>
                    </a:p>
                  </a:txBody>
                  <a:tcPr/>
                </a:tc>
                <a:tc>
                  <a:txBody>
                    <a:bodyPr/>
                    <a:lstStyle/>
                    <a:p>
                      <a:r>
                        <a:rPr lang="fa-IR" dirty="0" smtClean="0"/>
                        <a:t>54</a:t>
                      </a:r>
                      <a:endParaRPr lang="en-US" dirty="0"/>
                    </a:p>
                  </a:txBody>
                  <a:tcPr/>
                </a:tc>
                <a:tc>
                  <a:txBody>
                    <a:bodyPr/>
                    <a:lstStyle/>
                    <a:p>
                      <a:r>
                        <a:rPr lang="fa-IR" dirty="0" smtClean="0"/>
                        <a:t>....</a:t>
                      </a:r>
                      <a:endParaRPr lang="en-US" dirty="0"/>
                    </a:p>
                  </a:txBody>
                  <a:tcPr/>
                </a:tc>
              </a:tr>
              <a:tr h="751840">
                <a:tc>
                  <a:txBody>
                    <a:bodyPr/>
                    <a:lstStyle/>
                    <a:p>
                      <a:r>
                        <a:rPr lang="fa-IR" dirty="0" smtClean="0"/>
                        <a:t>مضرب</a:t>
                      </a:r>
                      <a:r>
                        <a:rPr lang="fa-IR" baseline="0" dirty="0" smtClean="0"/>
                        <a:t> های 8</a:t>
                      </a:r>
                      <a:endParaRPr lang="en-US" dirty="0"/>
                    </a:p>
                  </a:txBody>
                  <a:tcPr/>
                </a:tc>
                <a:tc>
                  <a:txBody>
                    <a:bodyPr/>
                    <a:lstStyle/>
                    <a:p>
                      <a:r>
                        <a:rPr lang="fa-IR" dirty="0" smtClean="0"/>
                        <a:t>8</a:t>
                      </a:r>
                      <a:endParaRPr lang="en-US" dirty="0"/>
                    </a:p>
                  </a:txBody>
                  <a:tcPr/>
                </a:tc>
                <a:tc>
                  <a:txBody>
                    <a:bodyPr/>
                    <a:lstStyle/>
                    <a:p>
                      <a:r>
                        <a:rPr lang="fa-IR" dirty="0" smtClean="0"/>
                        <a:t>16</a:t>
                      </a:r>
                      <a:endParaRPr lang="en-US" dirty="0"/>
                    </a:p>
                  </a:txBody>
                  <a:tcPr/>
                </a:tc>
                <a:tc>
                  <a:txBody>
                    <a:bodyPr/>
                    <a:lstStyle/>
                    <a:p>
                      <a:r>
                        <a:rPr lang="fa-IR" dirty="0" smtClean="0"/>
                        <a:t>24</a:t>
                      </a:r>
                      <a:endParaRPr lang="en-US" dirty="0"/>
                    </a:p>
                  </a:txBody>
                  <a:tcPr/>
                </a:tc>
                <a:tc>
                  <a:txBody>
                    <a:bodyPr/>
                    <a:lstStyle/>
                    <a:p>
                      <a:r>
                        <a:rPr lang="fa-IR" dirty="0" smtClean="0"/>
                        <a:t>32</a:t>
                      </a:r>
                      <a:endParaRPr lang="en-US" dirty="0"/>
                    </a:p>
                  </a:txBody>
                  <a:tcPr/>
                </a:tc>
                <a:tc>
                  <a:txBody>
                    <a:bodyPr/>
                    <a:lstStyle/>
                    <a:p>
                      <a:r>
                        <a:rPr lang="fa-IR" dirty="0" smtClean="0"/>
                        <a:t>40</a:t>
                      </a:r>
                      <a:endParaRPr lang="en-US" dirty="0"/>
                    </a:p>
                  </a:txBody>
                  <a:tcPr/>
                </a:tc>
                <a:tc>
                  <a:txBody>
                    <a:bodyPr/>
                    <a:lstStyle/>
                    <a:p>
                      <a:r>
                        <a:rPr lang="fa-IR" dirty="0" smtClean="0"/>
                        <a:t>48</a:t>
                      </a:r>
                      <a:endParaRPr lang="en-US" dirty="0"/>
                    </a:p>
                  </a:txBody>
                  <a:tcPr/>
                </a:tc>
                <a:tc>
                  <a:txBody>
                    <a:bodyPr/>
                    <a:lstStyle/>
                    <a:p>
                      <a:r>
                        <a:rPr lang="fa-IR" dirty="0" smtClean="0"/>
                        <a:t>56</a:t>
                      </a:r>
                      <a:endParaRPr lang="en-US" dirty="0"/>
                    </a:p>
                  </a:txBody>
                  <a:tcPr/>
                </a:tc>
                <a:tc>
                  <a:txBody>
                    <a:bodyPr/>
                    <a:lstStyle/>
                    <a:p>
                      <a:r>
                        <a:rPr lang="fa-IR" dirty="0" smtClean="0"/>
                        <a:t>64</a:t>
                      </a:r>
                      <a:endParaRPr lang="en-US" dirty="0"/>
                    </a:p>
                  </a:txBody>
                  <a:tcPr/>
                </a:tc>
                <a:tc>
                  <a:txBody>
                    <a:bodyPr/>
                    <a:lstStyle/>
                    <a:p>
                      <a:r>
                        <a:rPr lang="fa-IR" dirty="0" smtClean="0"/>
                        <a:t>72</a:t>
                      </a:r>
                      <a:endParaRPr lang="en-US" dirty="0"/>
                    </a:p>
                  </a:txBody>
                  <a:tcPr/>
                </a:tc>
                <a:tc>
                  <a:txBody>
                    <a:bodyPr/>
                    <a:lstStyle/>
                    <a:p>
                      <a:r>
                        <a:rPr lang="fa-IR" dirty="0" smtClean="0"/>
                        <a:t>....</a:t>
                      </a:r>
                      <a:endParaRPr lang="en-US" dirty="0"/>
                    </a:p>
                  </a:txBody>
                  <a:tcPr/>
                </a:tc>
              </a:tr>
              <a:tr h="751840">
                <a:tc>
                  <a:txBody>
                    <a:bodyPr/>
                    <a:lstStyle/>
                    <a:p>
                      <a:r>
                        <a:rPr lang="fa-IR" dirty="0" smtClean="0"/>
                        <a:t>مضرب های 11</a:t>
                      </a:r>
                      <a:endParaRPr lang="en-US" dirty="0"/>
                    </a:p>
                  </a:txBody>
                  <a:tcPr/>
                </a:tc>
                <a:tc>
                  <a:txBody>
                    <a:bodyPr/>
                    <a:lstStyle/>
                    <a:p>
                      <a:r>
                        <a:rPr lang="fa-IR" dirty="0" smtClean="0"/>
                        <a:t>24</a:t>
                      </a:r>
                      <a:endParaRPr lang="en-US" dirty="0"/>
                    </a:p>
                  </a:txBody>
                  <a:tcPr/>
                </a:tc>
                <a:tc>
                  <a:txBody>
                    <a:bodyPr/>
                    <a:lstStyle/>
                    <a:p>
                      <a:r>
                        <a:rPr lang="fa-IR" dirty="0" smtClean="0"/>
                        <a:t>48 </a:t>
                      </a:r>
                      <a:endParaRPr lang="en-US" dirty="0"/>
                    </a:p>
                  </a:txBody>
                  <a:tcPr/>
                </a:tc>
                <a:tc>
                  <a:txBody>
                    <a:bodyPr/>
                    <a:lstStyle/>
                    <a:p>
                      <a:r>
                        <a:rPr lang="fa-IR" dirty="0" smtClean="0"/>
                        <a:t>72 </a:t>
                      </a:r>
                      <a:endParaRPr lang="en-US" dirty="0"/>
                    </a:p>
                  </a:txBody>
                  <a:tcPr/>
                </a:tc>
                <a:tc>
                  <a:txBody>
                    <a:bodyPr/>
                    <a:lstStyle/>
                    <a:p>
                      <a:r>
                        <a:rPr lang="fa-IR" dirty="0" smtClean="0"/>
                        <a:t>96</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10" name="Down Arrow 9"/>
          <p:cNvSpPr/>
          <p:nvPr/>
        </p:nvSpPr>
        <p:spPr>
          <a:xfrm>
            <a:off x="1939636" y="5898573"/>
            <a:ext cx="304800" cy="838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2431472" y="6317673"/>
            <a:ext cx="1371600" cy="369332"/>
          </a:xfrm>
          <a:prstGeom prst="rect">
            <a:avLst/>
          </a:prstGeom>
          <a:noFill/>
        </p:spPr>
        <p:txBody>
          <a:bodyPr wrap="square" rtlCol="0">
            <a:spAutoFit/>
          </a:bodyPr>
          <a:lstStyle/>
          <a:p>
            <a:pPr algn="r" rtl="1"/>
            <a:r>
              <a:rPr lang="fa-IR" dirty="0" smtClean="0"/>
              <a:t>ک.م.م دو عدد</a:t>
            </a:r>
            <a:endParaRPr lang="en-US" dirty="0"/>
          </a:p>
        </p:txBody>
      </p:sp>
    </p:spTree>
    <p:extLst>
      <p:ext uri="{BB962C8B-B14F-4D97-AF65-F5344CB8AC3E}">
        <p14:creationId xmlns:p14="http://schemas.microsoft.com/office/powerpoint/2010/main" val="3296859312"/>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TM02455596[[fn=Spring]]</Template>
  <TotalTime>156</TotalTime>
  <Words>1010</Words>
  <Application>Microsoft Office PowerPoint</Application>
  <PresentationFormat>On-screen Show (4:3)</PresentationFormat>
  <Paragraphs>196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Spring</vt:lpstr>
      <vt:lpstr>شمارنده ها واعداد اول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شمارنده ها واعداد اول</dc:title>
  <dc:creator>lenovo</dc:creator>
  <cp:lastModifiedBy>lenovo</cp:lastModifiedBy>
  <cp:revision>16</cp:revision>
  <dcterms:created xsi:type="dcterms:W3CDTF">2015-04-11T11:57:41Z</dcterms:created>
  <dcterms:modified xsi:type="dcterms:W3CDTF">2015-04-11T14:34:04Z</dcterms:modified>
</cp:coreProperties>
</file>